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4"/>
    <p:sldMasterId id="2147483665" r:id="rId5"/>
  </p:sldMasterIdLst>
  <p:notesMasterIdLst>
    <p:notesMasterId r:id="rId115"/>
  </p:notesMasterIdLst>
  <p:sldIdLst>
    <p:sldId id="256" r:id="rId6"/>
    <p:sldId id="265" r:id="rId7"/>
    <p:sldId id="269" r:id="rId8"/>
    <p:sldId id="270" r:id="rId9"/>
    <p:sldId id="271" r:id="rId10"/>
    <p:sldId id="272" r:id="rId11"/>
    <p:sldId id="274" r:id="rId12"/>
    <p:sldId id="276" r:id="rId13"/>
    <p:sldId id="268" r:id="rId14"/>
    <p:sldId id="277" r:id="rId15"/>
    <p:sldId id="291" r:id="rId16"/>
    <p:sldId id="714" r:id="rId17"/>
    <p:sldId id="293" r:id="rId18"/>
    <p:sldId id="391" r:id="rId19"/>
    <p:sldId id="313" r:id="rId20"/>
    <p:sldId id="310" r:id="rId21"/>
    <p:sldId id="294" r:id="rId22"/>
    <p:sldId id="711" r:id="rId23"/>
    <p:sldId id="713" r:id="rId24"/>
    <p:sldId id="716" r:id="rId25"/>
    <p:sldId id="377" r:id="rId26"/>
    <p:sldId id="717" r:id="rId27"/>
    <p:sldId id="715" r:id="rId28"/>
    <p:sldId id="379" r:id="rId29"/>
    <p:sldId id="381" r:id="rId30"/>
    <p:sldId id="722" r:id="rId31"/>
    <p:sldId id="718" r:id="rId32"/>
    <p:sldId id="340" r:id="rId33"/>
    <p:sldId id="351" r:id="rId34"/>
    <p:sldId id="352" r:id="rId35"/>
    <p:sldId id="338" r:id="rId36"/>
    <p:sldId id="719" r:id="rId37"/>
    <p:sldId id="361" r:id="rId38"/>
    <p:sldId id="353" r:id="rId39"/>
    <p:sldId id="360" r:id="rId40"/>
    <p:sldId id="362" r:id="rId41"/>
    <p:sldId id="720" r:id="rId42"/>
    <p:sldId id="341" r:id="rId43"/>
    <p:sldId id="339" r:id="rId44"/>
    <p:sldId id="384" r:id="rId45"/>
    <p:sldId id="383" r:id="rId46"/>
    <p:sldId id="343" r:id="rId47"/>
    <p:sldId id="344" r:id="rId48"/>
    <p:sldId id="721" r:id="rId49"/>
    <p:sldId id="347" r:id="rId50"/>
    <p:sldId id="342" r:id="rId51"/>
    <p:sldId id="346" r:id="rId52"/>
    <p:sldId id="349" r:id="rId53"/>
    <p:sldId id="303" r:id="rId54"/>
    <p:sldId id="348" r:id="rId55"/>
    <p:sldId id="319" r:id="rId56"/>
    <p:sldId id="724" r:id="rId57"/>
    <p:sldId id="320" r:id="rId58"/>
    <p:sldId id="321" r:id="rId59"/>
    <p:sldId id="322" r:id="rId60"/>
    <p:sldId id="323" r:id="rId61"/>
    <p:sldId id="324" r:id="rId62"/>
    <p:sldId id="325" r:id="rId63"/>
    <p:sldId id="326" r:id="rId64"/>
    <p:sldId id="750" r:id="rId65"/>
    <p:sldId id="327" r:id="rId66"/>
    <p:sldId id="329" r:id="rId67"/>
    <p:sldId id="331" r:id="rId68"/>
    <p:sldId id="333" r:id="rId69"/>
    <p:sldId id="334" r:id="rId70"/>
    <p:sldId id="335" r:id="rId71"/>
    <p:sldId id="332" r:id="rId72"/>
    <p:sldId id="266" r:id="rId73"/>
    <p:sldId id="726" r:id="rId74"/>
    <p:sldId id="426" r:id="rId75"/>
    <p:sldId id="727" r:id="rId76"/>
    <p:sldId id="728" r:id="rId77"/>
    <p:sldId id="729" r:id="rId78"/>
    <p:sldId id="730" r:id="rId79"/>
    <p:sldId id="428" r:id="rId80"/>
    <p:sldId id="731" r:id="rId81"/>
    <p:sldId id="732" r:id="rId82"/>
    <p:sldId id="733" r:id="rId83"/>
    <p:sldId id="734" r:id="rId84"/>
    <p:sldId id="350" r:id="rId85"/>
    <p:sldId id="363" r:id="rId86"/>
    <p:sldId id="364" r:id="rId87"/>
    <p:sldId id="737" r:id="rId88"/>
    <p:sldId id="345" r:id="rId89"/>
    <p:sldId id="738" r:id="rId90"/>
    <p:sldId id="739" r:id="rId91"/>
    <p:sldId id="740" r:id="rId92"/>
    <p:sldId id="429" r:id="rId93"/>
    <p:sldId id="741" r:id="rId94"/>
    <p:sldId id="742" r:id="rId95"/>
    <p:sldId id="743" r:id="rId96"/>
    <p:sldId id="365" r:id="rId97"/>
    <p:sldId id="430" r:id="rId98"/>
    <p:sldId id="354" r:id="rId99"/>
    <p:sldId id="366" r:id="rId100"/>
    <p:sldId id="745" r:id="rId101"/>
    <p:sldId id="367" r:id="rId102"/>
    <p:sldId id="368" r:id="rId103"/>
    <p:sldId id="369" r:id="rId104"/>
    <p:sldId id="401" r:id="rId105"/>
    <p:sldId id="747" r:id="rId106"/>
    <p:sldId id="402" r:id="rId107"/>
    <p:sldId id="403" r:id="rId108"/>
    <p:sldId id="404" r:id="rId109"/>
    <p:sldId id="405" r:id="rId110"/>
    <p:sldId id="749" r:id="rId111"/>
    <p:sldId id="264" r:id="rId112"/>
    <p:sldId id="386" r:id="rId113"/>
    <p:sldId id="387" r:id="rId114"/>
  </p:sldIdLst>
  <p:sldSz cx="9144000" cy="5143500" type="screen16x9"/>
  <p:notesSz cx="6858000" cy="9144000"/>
  <p:embeddedFontLst>
    <p:embeddedFont>
      <p:font typeface="Abadi" panose="020B0604020104020204" pitchFamily="34" charset="0"/>
      <p:regular r:id="rId116"/>
    </p:embeddedFont>
    <p:embeddedFont>
      <p:font typeface="Helvetica Neue" panose="020B0604020202020204" charset="0"/>
      <p:regular r:id="rId117"/>
      <p:bold r:id="rId118"/>
      <p:italic r:id="rId119"/>
      <p:boldItalic r:id="rId120"/>
    </p:embeddedFont>
    <p:embeddedFont>
      <p:font typeface="Helvetica Neue Light" panose="020B0604020202020204" charset="0"/>
      <p:regular r:id="rId121"/>
      <p:bold r:id="rId122"/>
      <p:italic r:id="rId123"/>
      <p:boldItalic r:id="rId124"/>
    </p:embeddedFont>
    <p:embeddedFont>
      <p:font typeface="Josefin Sans" pitchFamily="2" charset="0"/>
      <p:regular r:id="rId125"/>
      <p:bold r:id="rId126"/>
      <p:italic r:id="rId127"/>
      <p:boldItalic r:id="rId128"/>
    </p:embeddedFont>
    <p:embeddedFont>
      <p:font typeface="Josefin Sans Light" pitchFamily="2" charset="0"/>
      <p:regular r:id="rId129"/>
      <p:bold r:id="rId130"/>
      <p:italic r:id="rId131"/>
      <p:boldItalic r:id="rId132"/>
    </p:embeddedFont>
    <p:embeddedFont>
      <p:font typeface="Roboto Mono" panose="00000009000000000000" pitchFamily="49"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7C440-748D-4A1E-A0C4-01E5D8BA9CB8}" v="26" dt="2025-08-14T13:46:48.548"/>
    <p1510:client id="{D39364FF-521A-4289-A631-CA8361356439}" v="102" dt="2025-08-13T14:06:17.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font" Target="fonts/font3.fntdata"/><Relationship Id="rId134" Type="http://schemas.openxmlformats.org/officeDocument/2006/relationships/font" Target="fonts/font19.fntdata"/><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font" Target="fonts/font4.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5.fntdata"/><Relationship Id="rId135" Type="http://schemas.openxmlformats.org/officeDocument/2006/relationships/font" Target="fonts/font20.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5.fntdata"/><Relationship Id="rId125" Type="http://schemas.openxmlformats.org/officeDocument/2006/relationships/font" Target="fonts/font10.fntdata"/><Relationship Id="rId141"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notesMaster" Target="notesMasters/notesMaster1.xml"/><Relationship Id="rId131" Type="http://schemas.openxmlformats.org/officeDocument/2006/relationships/font" Target="fonts/font16.fntdata"/><Relationship Id="rId136"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6.fntdata"/><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1.fntdata"/><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8.fntdata"/><Relationship Id="rId16"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De Hertog" userId="bfc34281-800b-4208-913c-c1bcb20e5a25" providerId="ADAL" clId="{3057C440-748D-4A1E-A0C4-01E5D8BA9CB8}"/>
    <pc:docChg chg="undo redo custSel delSld modSld">
      <pc:chgData name="Steven De Hertog" userId="bfc34281-800b-4208-913c-c1bcb20e5a25" providerId="ADAL" clId="{3057C440-748D-4A1E-A0C4-01E5D8BA9CB8}" dt="2025-08-14T13:47:28.382" v="713" actId="20577"/>
      <pc:docMkLst>
        <pc:docMk/>
      </pc:docMkLst>
      <pc:sldChg chg="modSp mod">
        <pc:chgData name="Steven De Hertog" userId="bfc34281-800b-4208-913c-c1bcb20e5a25" providerId="ADAL" clId="{3057C440-748D-4A1E-A0C4-01E5D8BA9CB8}" dt="2025-08-14T12:48:00.080" v="55" actId="20577"/>
        <pc:sldMkLst>
          <pc:docMk/>
          <pc:sldMk cId="0" sldId="265"/>
        </pc:sldMkLst>
        <pc:spChg chg="mod">
          <ac:chgData name="Steven De Hertog" userId="bfc34281-800b-4208-913c-c1bcb20e5a25" providerId="ADAL" clId="{3057C440-748D-4A1E-A0C4-01E5D8BA9CB8}" dt="2025-08-14T12:48:00.080" v="55" actId="20577"/>
          <ac:spMkLst>
            <pc:docMk/>
            <pc:sldMk cId="0" sldId="265"/>
            <ac:spMk id="147" creationId="{00000000-0000-0000-0000-000000000000}"/>
          </ac:spMkLst>
        </pc:spChg>
      </pc:sldChg>
      <pc:sldChg chg="modSp mod">
        <pc:chgData name="Steven De Hertog" userId="bfc34281-800b-4208-913c-c1bcb20e5a25" providerId="ADAL" clId="{3057C440-748D-4A1E-A0C4-01E5D8BA9CB8}" dt="2025-08-14T13:34:04.923" v="492" actId="20577"/>
        <pc:sldMkLst>
          <pc:docMk/>
          <pc:sldMk cId="0" sldId="323"/>
        </pc:sldMkLst>
        <pc:spChg chg="mod">
          <ac:chgData name="Steven De Hertog" userId="bfc34281-800b-4208-913c-c1bcb20e5a25" providerId="ADAL" clId="{3057C440-748D-4A1E-A0C4-01E5D8BA9CB8}" dt="2025-08-14T13:34:04.923" v="492" actId="20577"/>
          <ac:spMkLst>
            <pc:docMk/>
            <pc:sldMk cId="0" sldId="323"/>
            <ac:spMk id="997" creationId="{00000000-0000-0000-0000-000000000000}"/>
          </ac:spMkLst>
        </pc:spChg>
      </pc:sldChg>
      <pc:sldChg chg="modSp mod">
        <pc:chgData name="Steven De Hertog" userId="bfc34281-800b-4208-913c-c1bcb20e5a25" providerId="ADAL" clId="{3057C440-748D-4A1E-A0C4-01E5D8BA9CB8}" dt="2025-08-14T13:34:30.554" v="522" actId="20577"/>
        <pc:sldMkLst>
          <pc:docMk/>
          <pc:sldMk cId="0" sldId="324"/>
        </pc:sldMkLst>
        <pc:spChg chg="mod">
          <ac:chgData name="Steven De Hertog" userId="bfc34281-800b-4208-913c-c1bcb20e5a25" providerId="ADAL" clId="{3057C440-748D-4A1E-A0C4-01E5D8BA9CB8}" dt="2025-08-14T13:34:30.554" v="522" actId="20577"/>
          <ac:spMkLst>
            <pc:docMk/>
            <pc:sldMk cId="0" sldId="324"/>
            <ac:spMk id="1006" creationId="{00000000-0000-0000-0000-000000000000}"/>
          </ac:spMkLst>
        </pc:spChg>
      </pc:sldChg>
      <pc:sldChg chg="modSp mod">
        <pc:chgData name="Steven De Hertog" userId="bfc34281-800b-4208-913c-c1bcb20e5a25" providerId="ADAL" clId="{3057C440-748D-4A1E-A0C4-01E5D8BA9CB8}" dt="2025-08-14T13:08:30.414" v="260" actId="6549"/>
        <pc:sldMkLst>
          <pc:docMk/>
          <pc:sldMk cId="0" sldId="326"/>
        </pc:sldMkLst>
        <pc:spChg chg="mod">
          <ac:chgData name="Steven De Hertog" userId="bfc34281-800b-4208-913c-c1bcb20e5a25" providerId="ADAL" clId="{3057C440-748D-4A1E-A0C4-01E5D8BA9CB8}" dt="2025-08-14T13:08:30.414" v="260" actId="6549"/>
          <ac:spMkLst>
            <pc:docMk/>
            <pc:sldMk cId="0" sldId="326"/>
            <ac:spMk id="1026" creationId="{00000000-0000-0000-0000-000000000000}"/>
          </ac:spMkLst>
        </pc:spChg>
      </pc:sldChg>
      <pc:sldChg chg="modSp mod">
        <pc:chgData name="Steven De Hertog" userId="bfc34281-800b-4208-913c-c1bcb20e5a25" providerId="ADAL" clId="{3057C440-748D-4A1E-A0C4-01E5D8BA9CB8}" dt="2025-08-14T13:12:22.662" v="345" actId="6549"/>
        <pc:sldMkLst>
          <pc:docMk/>
          <pc:sldMk cId="0" sldId="327"/>
        </pc:sldMkLst>
        <pc:spChg chg="mod">
          <ac:chgData name="Steven De Hertog" userId="bfc34281-800b-4208-913c-c1bcb20e5a25" providerId="ADAL" clId="{3057C440-748D-4A1E-A0C4-01E5D8BA9CB8}" dt="2025-08-14T13:12:22.662" v="345" actId="6549"/>
          <ac:spMkLst>
            <pc:docMk/>
            <pc:sldMk cId="0" sldId="327"/>
            <ac:spMk id="1034" creationId="{00000000-0000-0000-0000-000000000000}"/>
          </ac:spMkLst>
        </pc:spChg>
      </pc:sldChg>
      <pc:sldChg chg="del">
        <pc:chgData name="Steven De Hertog" userId="bfc34281-800b-4208-913c-c1bcb20e5a25" providerId="ADAL" clId="{3057C440-748D-4A1E-A0C4-01E5D8BA9CB8}" dt="2025-08-14T13:12:39.446" v="346" actId="47"/>
        <pc:sldMkLst>
          <pc:docMk/>
          <pc:sldMk cId="0" sldId="328"/>
        </pc:sldMkLst>
      </pc:sldChg>
      <pc:sldChg chg="modSp mod">
        <pc:chgData name="Steven De Hertog" userId="bfc34281-800b-4208-913c-c1bcb20e5a25" providerId="ADAL" clId="{3057C440-748D-4A1E-A0C4-01E5D8BA9CB8}" dt="2025-08-14T13:14:07.909" v="488" actId="20577"/>
        <pc:sldMkLst>
          <pc:docMk/>
          <pc:sldMk cId="0" sldId="329"/>
        </pc:sldMkLst>
        <pc:spChg chg="mod">
          <ac:chgData name="Steven De Hertog" userId="bfc34281-800b-4208-913c-c1bcb20e5a25" providerId="ADAL" clId="{3057C440-748D-4A1E-A0C4-01E5D8BA9CB8}" dt="2025-08-14T13:14:07.909" v="488" actId="20577"/>
          <ac:spMkLst>
            <pc:docMk/>
            <pc:sldMk cId="0" sldId="329"/>
            <ac:spMk id="1052" creationId="{00000000-0000-0000-0000-000000000000}"/>
          </ac:spMkLst>
        </pc:spChg>
      </pc:sldChg>
      <pc:sldChg chg="modSp mod">
        <pc:chgData name="Steven De Hertog" userId="bfc34281-800b-4208-913c-c1bcb20e5a25" providerId="ADAL" clId="{3057C440-748D-4A1E-A0C4-01E5D8BA9CB8}" dt="2025-08-14T13:35:55.961" v="531" actId="20577"/>
        <pc:sldMkLst>
          <pc:docMk/>
          <pc:sldMk cId="0" sldId="331"/>
        </pc:sldMkLst>
        <pc:spChg chg="mod">
          <ac:chgData name="Steven De Hertog" userId="bfc34281-800b-4208-913c-c1bcb20e5a25" providerId="ADAL" clId="{3057C440-748D-4A1E-A0C4-01E5D8BA9CB8}" dt="2025-08-14T13:35:55.961" v="531" actId="20577"/>
          <ac:spMkLst>
            <pc:docMk/>
            <pc:sldMk cId="0" sldId="331"/>
            <ac:spMk id="1068" creationId="{00000000-0000-0000-0000-000000000000}"/>
          </ac:spMkLst>
        </pc:spChg>
      </pc:sldChg>
      <pc:sldChg chg="modSp mod">
        <pc:chgData name="Steven De Hertog" userId="bfc34281-800b-4208-913c-c1bcb20e5a25" providerId="ADAL" clId="{3057C440-748D-4A1E-A0C4-01E5D8BA9CB8}" dt="2025-08-14T13:47:28.382" v="713" actId="20577"/>
        <pc:sldMkLst>
          <pc:docMk/>
          <pc:sldMk cId="0" sldId="334"/>
        </pc:sldMkLst>
        <pc:spChg chg="mod">
          <ac:chgData name="Steven De Hertog" userId="bfc34281-800b-4208-913c-c1bcb20e5a25" providerId="ADAL" clId="{3057C440-748D-4A1E-A0C4-01E5D8BA9CB8}" dt="2025-08-14T13:47:28.382" v="713" actId="20577"/>
          <ac:spMkLst>
            <pc:docMk/>
            <pc:sldMk cId="0" sldId="334"/>
            <ac:spMk id="1101" creationId="{00000000-0000-0000-0000-000000000000}"/>
          </ac:spMkLst>
        </pc:spChg>
      </pc:sldChg>
      <pc:sldChg chg="modSp mod">
        <pc:chgData name="Steven De Hertog" userId="bfc34281-800b-4208-913c-c1bcb20e5a25" providerId="ADAL" clId="{3057C440-748D-4A1E-A0C4-01E5D8BA9CB8}" dt="2025-08-14T13:00:45.008" v="94" actId="1035"/>
        <pc:sldMkLst>
          <pc:docMk/>
          <pc:sldMk cId="2155288021" sldId="346"/>
        </pc:sldMkLst>
        <pc:spChg chg="mod">
          <ac:chgData name="Steven De Hertog" userId="bfc34281-800b-4208-913c-c1bcb20e5a25" providerId="ADAL" clId="{3057C440-748D-4A1E-A0C4-01E5D8BA9CB8}" dt="2025-08-14T13:00:45.008" v="94" actId="1035"/>
          <ac:spMkLst>
            <pc:docMk/>
            <pc:sldMk cId="2155288021" sldId="346"/>
            <ac:spMk id="7" creationId="{250308B1-9FEC-4078-9C62-D6300F7F6A88}"/>
          </ac:spMkLst>
        </pc:spChg>
      </pc:sldChg>
      <pc:sldChg chg="modSp mod">
        <pc:chgData name="Steven De Hertog" userId="bfc34281-800b-4208-913c-c1bcb20e5a25" providerId="ADAL" clId="{3057C440-748D-4A1E-A0C4-01E5D8BA9CB8}" dt="2025-08-14T13:03:09.769" v="161" actId="6549"/>
        <pc:sldMkLst>
          <pc:docMk/>
          <pc:sldMk cId="2583801033" sldId="348"/>
        </pc:sldMkLst>
        <pc:spChg chg="mod">
          <ac:chgData name="Steven De Hertog" userId="bfc34281-800b-4208-913c-c1bcb20e5a25" providerId="ADAL" clId="{3057C440-748D-4A1E-A0C4-01E5D8BA9CB8}" dt="2025-08-14T13:03:09.769" v="161" actId="6549"/>
          <ac:spMkLst>
            <pc:docMk/>
            <pc:sldMk cId="2583801033" sldId="348"/>
            <ac:spMk id="3" creationId="{6F947FE7-1580-4822-A3F0-1E679EE3E8D2}"/>
          </ac:spMkLst>
        </pc:spChg>
      </pc:sldChg>
      <pc:sldChg chg="modSp mod">
        <pc:chgData name="Steven De Hertog" userId="bfc34281-800b-4208-913c-c1bcb20e5a25" providerId="ADAL" clId="{3057C440-748D-4A1E-A0C4-01E5D8BA9CB8}" dt="2025-08-14T13:37:08.446" v="608" actId="6549"/>
        <pc:sldMkLst>
          <pc:docMk/>
          <pc:sldMk cId="2335031934" sldId="364"/>
        </pc:sldMkLst>
        <pc:spChg chg="mod">
          <ac:chgData name="Steven De Hertog" userId="bfc34281-800b-4208-913c-c1bcb20e5a25" providerId="ADAL" clId="{3057C440-748D-4A1E-A0C4-01E5D8BA9CB8}" dt="2025-08-14T13:37:08.446" v="608" actId="6549"/>
          <ac:spMkLst>
            <pc:docMk/>
            <pc:sldMk cId="2335031934" sldId="364"/>
            <ac:spMk id="1393" creationId="{00000000-0000-0000-0000-000000000000}"/>
          </ac:spMkLst>
        </pc:spChg>
      </pc:sldChg>
      <pc:sldChg chg="delSp mod">
        <pc:chgData name="Steven De Hertog" userId="bfc34281-800b-4208-913c-c1bcb20e5a25" providerId="ADAL" clId="{3057C440-748D-4A1E-A0C4-01E5D8BA9CB8}" dt="2025-08-14T12:49:08.220" v="56" actId="478"/>
        <pc:sldMkLst>
          <pc:docMk/>
          <pc:sldMk cId="3250478589" sldId="391"/>
        </pc:sldMkLst>
        <pc:spChg chg="del">
          <ac:chgData name="Steven De Hertog" userId="bfc34281-800b-4208-913c-c1bcb20e5a25" providerId="ADAL" clId="{3057C440-748D-4A1E-A0C4-01E5D8BA9CB8}" dt="2025-08-14T12:49:08.220" v="56" actId="478"/>
          <ac:spMkLst>
            <pc:docMk/>
            <pc:sldMk cId="3250478589" sldId="391"/>
            <ac:spMk id="3" creationId="{0B11C79A-A430-20BB-4088-F67CEC3B56B2}"/>
          </ac:spMkLst>
        </pc:spChg>
      </pc:sldChg>
      <pc:sldChg chg="del">
        <pc:chgData name="Steven De Hertog" userId="bfc34281-800b-4208-913c-c1bcb20e5a25" providerId="ADAL" clId="{3057C440-748D-4A1E-A0C4-01E5D8BA9CB8}" dt="2025-08-14T13:01:33.158" v="95" actId="47"/>
        <pc:sldMkLst>
          <pc:docMk/>
          <pc:sldMk cId="2287617004" sldId="400"/>
        </pc:sldMkLst>
      </pc:sldChg>
      <pc:sldChg chg="del">
        <pc:chgData name="Steven De Hertog" userId="bfc34281-800b-4208-913c-c1bcb20e5a25" providerId="ADAL" clId="{3057C440-748D-4A1E-A0C4-01E5D8BA9CB8}" dt="2025-08-14T13:40:22.510" v="619" actId="47"/>
        <pc:sldMkLst>
          <pc:docMk/>
          <pc:sldMk cId="0" sldId="406"/>
        </pc:sldMkLst>
      </pc:sldChg>
      <pc:sldChg chg="del">
        <pc:chgData name="Steven De Hertog" userId="bfc34281-800b-4208-913c-c1bcb20e5a25" providerId="ADAL" clId="{3057C440-748D-4A1E-A0C4-01E5D8BA9CB8}" dt="2025-08-14T13:40:23.202" v="620" actId="47"/>
        <pc:sldMkLst>
          <pc:docMk/>
          <pc:sldMk cId="0" sldId="407"/>
        </pc:sldMkLst>
      </pc:sldChg>
      <pc:sldChg chg="del">
        <pc:chgData name="Steven De Hertog" userId="bfc34281-800b-4208-913c-c1bcb20e5a25" providerId="ADAL" clId="{3057C440-748D-4A1E-A0C4-01E5D8BA9CB8}" dt="2025-08-14T13:40:34.485" v="621" actId="47"/>
        <pc:sldMkLst>
          <pc:docMk/>
          <pc:sldMk cId="0" sldId="408"/>
        </pc:sldMkLst>
      </pc:sldChg>
      <pc:sldChg chg="del">
        <pc:chgData name="Steven De Hertog" userId="bfc34281-800b-4208-913c-c1bcb20e5a25" providerId="ADAL" clId="{3057C440-748D-4A1E-A0C4-01E5D8BA9CB8}" dt="2025-08-14T13:44:45.474" v="622" actId="47"/>
        <pc:sldMkLst>
          <pc:docMk/>
          <pc:sldMk cId="0" sldId="409"/>
        </pc:sldMkLst>
      </pc:sldChg>
      <pc:sldChg chg="del">
        <pc:chgData name="Steven De Hertog" userId="bfc34281-800b-4208-913c-c1bcb20e5a25" providerId="ADAL" clId="{3057C440-748D-4A1E-A0C4-01E5D8BA9CB8}" dt="2025-08-14T13:44:46.200" v="623" actId="47"/>
        <pc:sldMkLst>
          <pc:docMk/>
          <pc:sldMk cId="0" sldId="410"/>
        </pc:sldMkLst>
      </pc:sldChg>
      <pc:sldChg chg="del">
        <pc:chgData name="Steven De Hertog" userId="bfc34281-800b-4208-913c-c1bcb20e5a25" providerId="ADAL" clId="{3057C440-748D-4A1E-A0C4-01E5D8BA9CB8}" dt="2025-08-14T12:53:21.450" v="59" actId="47"/>
        <pc:sldMkLst>
          <pc:docMk/>
          <pc:sldMk cId="2014356710" sldId="415"/>
        </pc:sldMkLst>
      </pc:sldChg>
      <pc:sldChg chg="modSp mod">
        <pc:chgData name="Steven De Hertog" userId="bfc34281-800b-4208-913c-c1bcb20e5a25" providerId="ADAL" clId="{3057C440-748D-4A1E-A0C4-01E5D8BA9CB8}" dt="2025-08-14T12:52:44.436" v="58" actId="27636"/>
        <pc:sldMkLst>
          <pc:docMk/>
          <pc:sldMk cId="419230934" sldId="711"/>
        </pc:sldMkLst>
        <pc:spChg chg="mod">
          <ac:chgData name="Steven De Hertog" userId="bfc34281-800b-4208-913c-c1bcb20e5a25" providerId="ADAL" clId="{3057C440-748D-4A1E-A0C4-01E5D8BA9CB8}" dt="2025-08-14T12:52:44.436" v="58" actId="27636"/>
          <ac:spMkLst>
            <pc:docMk/>
            <pc:sldMk cId="419230934" sldId="711"/>
            <ac:spMk id="3" creationId="{4EEA0823-70F1-B857-7C3E-42C882CDF5FB}"/>
          </ac:spMkLst>
        </pc:spChg>
      </pc:sldChg>
      <pc:sldChg chg="modSp mod">
        <pc:chgData name="Steven De Hertog" userId="bfc34281-800b-4208-913c-c1bcb20e5a25" providerId="ADAL" clId="{3057C440-748D-4A1E-A0C4-01E5D8BA9CB8}" dt="2025-08-14T12:59:32.831" v="86"/>
        <pc:sldMkLst>
          <pc:docMk/>
          <pc:sldMk cId="2562647728" sldId="720"/>
        </pc:sldMkLst>
        <pc:spChg chg="mod">
          <ac:chgData name="Steven De Hertog" userId="bfc34281-800b-4208-913c-c1bcb20e5a25" providerId="ADAL" clId="{3057C440-748D-4A1E-A0C4-01E5D8BA9CB8}" dt="2025-08-14T12:59:32.831" v="86"/>
          <ac:spMkLst>
            <pc:docMk/>
            <pc:sldMk cId="2562647728" sldId="720"/>
            <ac:spMk id="3" creationId="{D4D7E0FE-3ECB-4AF6-A78D-C44221AD7BA2}"/>
          </ac:spMkLst>
        </pc:spChg>
      </pc:sldChg>
      <pc:sldChg chg="modSp">
        <pc:chgData name="Steven De Hertog" userId="bfc34281-800b-4208-913c-c1bcb20e5a25" providerId="ADAL" clId="{3057C440-748D-4A1E-A0C4-01E5D8BA9CB8}" dt="2025-08-14T12:59:42.931" v="87"/>
        <pc:sldMkLst>
          <pc:docMk/>
          <pc:sldMk cId="124702286" sldId="721"/>
        </pc:sldMkLst>
        <pc:spChg chg="mod">
          <ac:chgData name="Steven De Hertog" userId="bfc34281-800b-4208-913c-c1bcb20e5a25" providerId="ADAL" clId="{3057C440-748D-4A1E-A0C4-01E5D8BA9CB8}" dt="2025-08-14T12:59:42.931" v="87"/>
          <ac:spMkLst>
            <pc:docMk/>
            <pc:sldMk cId="124702286" sldId="721"/>
            <ac:spMk id="3" creationId="{0C3BA12F-79BD-4266-B3BA-86596E849C36}"/>
          </ac:spMkLst>
        </pc:spChg>
      </pc:sldChg>
      <pc:sldChg chg="modSp mod">
        <pc:chgData name="Steven De Hertog" userId="bfc34281-800b-4208-913c-c1bcb20e5a25" providerId="ADAL" clId="{3057C440-748D-4A1E-A0C4-01E5D8BA9CB8}" dt="2025-08-14T12:55:48.710" v="83" actId="20577"/>
        <pc:sldMkLst>
          <pc:docMk/>
          <pc:sldMk cId="4240340498" sldId="722"/>
        </pc:sldMkLst>
        <pc:spChg chg="mod">
          <ac:chgData name="Steven De Hertog" userId="bfc34281-800b-4208-913c-c1bcb20e5a25" providerId="ADAL" clId="{3057C440-748D-4A1E-A0C4-01E5D8BA9CB8}" dt="2025-08-14T12:55:48.710" v="83" actId="20577"/>
          <ac:spMkLst>
            <pc:docMk/>
            <pc:sldMk cId="4240340498" sldId="722"/>
            <ac:spMk id="945" creationId="{AE47438D-7BD7-CBE3-132C-5DB61F27AA4B}"/>
          </ac:spMkLst>
        </pc:spChg>
      </pc:sldChg>
      <pc:sldChg chg="modSp mod">
        <pc:chgData name="Steven De Hertog" userId="bfc34281-800b-4208-913c-c1bcb20e5a25" providerId="ADAL" clId="{3057C440-748D-4A1E-A0C4-01E5D8BA9CB8}" dt="2025-08-14T13:36:22.434" v="543" actId="6549"/>
        <pc:sldMkLst>
          <pc:docMk/>
          <pc:sldMk cId="1960863244" sldId="732"/>
        </pc:sldMkLst>
        <pc:spChg chg="mod">
          <ac:chgData name="Steven De Hertog" userId="bfc34281-800b-4208-913c-c1bcb20e5a25" providerId="ADAL" clId="{3057C440-748D-4A1E-A0C4-01E5D8BA9CB8}" dt="2025-08-14T13:36:22.434" v="543" actId="6549"/>
          <ac:spMkLst>
            <pc:docMk/>
            <pc:sldMk cId="1960863244" sldId="732"/>
            <ac:spMk id="1358" creationId="{00000000-0000-0000-0000-000000000000}"/>
          </ac:spMkLst>
        </pc:spChg>
      </pc:sldChg>
      <pc:sldChg chg="modSp mod">
        <pc:chgData name="Steven De Hertog" userId="bfc34281-800b-4208-913c-c1bcb20e5a25" providerId="ADAL" clId="{3057C440-748D-4A1E-A0C4-01E5D8BA9CB8}" dt="2025-08-14T13:36:38.413" v="549" actId="6549"/>
        <pc:sldMkLst>
          <pc:docMk/>
          <pc:sldMk cId="3194777408" sldId="734"/>
        </pc:sldMkLst>
        <pc:spChg chg="mod">
          <ac:chgData name="Steven De Hertog" userId="bfc34281-800b-4208-913c-c1bcb20e5a25" providerId="ADAL" clId="{3057C440-748D-4A1E-A0C4-01E5D8BA9CB8}" dt="2025-08-14T13:36:38.413" v="549" actId="6549"/>
          <ac:spMkLst>
            <pc:docMk/>
            <pc:sldMk cId="3194777408" sldId="734"/>
            <ac:spMk id="1376" creationId="{00000000-0000-0000-0000-000000000000}"/>
          </ac:spMkLst>
        </pc:spChg>
      </pc:sldChg>
      <pc:sldChg chg="modSp mod">
        <pc:chgData name="Steven De Hertog" userId="bfc34281-800b-4208-913c-c1bcb20e5a25" providerId="ADAL" clId="{3057C440-748D-4A1E-A0C4-01E5D8BA9CB8}" dt="2025-08-14T13:37:37.763" v="617" actId="20577"/>
        <pc:sldMkLst>
          <pc:docMk/>
          <pc:sldMk cId="1888760347" sldId="738"/>
        </pc:sldMkLst>
        <pc:spChg chg="mod">
          <ac:chgData name="Steven De Hertog" userId="bfc34281-800b-4208-913c-c1bcb20e5a25" providerId="ADAL" clId="{3057C440-748D-4A1E-A0C4-01E5D8BA9CB8}" dt="2025-08-14T13:37:37.763" v="617" actId="20577"/>
          <ac:spMkLst>
            <pc:docMk/>
            <pc:sldMk cId="1888760347" sldId="738"/>
            <ac:spMk id="1193" creationId="{00000000-0000-0000-0000-000000000000}"/>
          </ac:spMkLst>
        </pc:spChg>
      </pc:sldChg>
      <pc:sldChg chg="del">
        <pc:chgData name="Steven De Hertog" userId="bfc34281-800b-4208-913c-c1bcb20e5a25" providerId="ADAL" clId="{3057C440-748D-4A1E-A0C4-01E5D8BA9CB8}" dt="2025-08-14T13:39:00.940" v="618" actId="47"/>
        <pc:sldMkLst>
          <pc:docMk/>
          <pc:sldMk cId="0" sldId="748"/>
        </pc:sldMkLst>
      </pc:sldChg>
      <pc:sldChg chg="modSp mod">
        <pc:chgData name="Steven De Hertog" userId="bfc34281-800b-4208-913c-c1bcb20e5a25" providerId="ADAL" clId="{3057C440-748D-4A1E-A0C4-01E5D8BA9CB8}" dt="2025-08-14T13:11:35.030" v="298" actId="5793"/>
        <pc:sldMkLst>
          <pc:docMk/>
          <pc:sldMk cId="691469531" sldId="750"/>
        </pc:sldMkLst>
        <pc:spChg chg="mod">
          <ac:chgData name="Steven De Hertog" userId="bfc34281-800b-4208-913c-c1bcb20e5a25" providerId="ADAL" clId="{3057C440-748D-4A1E-A0C4-01E5D8BA9CB8}" dt="2025-08-14T13:11:35.030" v="298" actId="5793"/>
          <ac:spMkLst>
            <pc:docMk/>
            <pc:sldMk cId="691469531" sldId="750"/>
            <ac:spMk id="1034" creationId="{36F1C2B4-6535-C608-3675-72AF7CB101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4bead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a14bead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14beadcc7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a14beadcc7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land use drivers modes - surface data set v LUH2</a:t>
            </a:r>
            <a:endParaRPr/>
          </a:p>
          <a:p>
            <a:pPr marL="0" lvl="0" indent="0" algn="l" rtl="0">
              <a:spcBef>
                <a:spcPts val="0"/>
              </a:spcBef>
              <a:spcAft>
                <a:spcPts val="0"/>
              </a:spcAft>
              <a:buNone/>
            </a:pPr>
            <a:r>
              <a:rPr lang="en" u="sng"/>
              <a:t>Key</a:t>
            </a:r>
            <a:endParaRPr u="sng"/>
          </a:p>
          <a:p>
            <a:pPr marL="0" lvl="0" indent="0" algn="l" rtl="0">
              <a:spcBef>
                <a:spcPts val="0"/>
              </a:spcBef>
              <a:spcAft>
                <a:spcPts val="0"/>
              </a:spcAft>
              <a:buNone/>
            </a:pPr>
            <a:r>
              <a:rPr lang="en"/>
              <a:t>PPA - perfect plasticity approximation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2fb1948e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f2fb1948e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ed2f5657a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2ed2f5657a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a:p>
            <a:r>
              <a:rPr lang="en-US"/>
              <a:t>Make comparison with laptop processors?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15</a:t>
            </a:fld>
            <a:endParaRPr lang="en-US"/>
          </a:p>
        </p:txBody>
      </p:sp>
    </p:spTree>
    <p:extLst>
      <p:ext uri="{BB962C8B-B14F-4D97-AF65-F5344CB8AC3E}">
        <p14:creationId xmlns:p14="http://schemas.microsoft.com/office/powerpoint/2010/main" val="337625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The HPC architecture</a:t>
            </a:r>
          </a:p>
          <a:p>
            <a:endParaRPr lang="en-US"/>
          </a:p>
          <a:p>
            <a:r>
              <a:rPr lang="en-US"/>
              <a:t>1 intel processor i7 8</a:t>
            </a:r>
            <a:r>
              <a:rPr lang="en-US" baseline="30000"/>
              <a:t>th</a:t>
            </a:r>
            <a:r>
              <a:rPr lang="en-US"/>
              <a:t> generation: 6 cores. </a:t>
            </a:r>
            <a:br>
              <a:rPr lang="en-US"/>
            </a:br>
            <a:r>
              <a:rPr lang="en-US"/>
              <a:t>See the compute node as small computers (but with only the computational power). </a:t>
            </a:r>
          </a:p>
          <a:p>
            <a:r>
              <a:rPr lang="en-US"/>
              <a:t>Storage is centralized in a shared storage.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16</a:t>
            </a:fld>
            <a:endParaRPr lang="en-US"/>
          </a:p>
        </p:txBody>
      </p:sp>
    </p:spTree>
    <p:extLst>
      <p:ext uri="{BB962C8B-B14F-4D97-AF65-F5344CB8AC3E}">
        <p14:creationId xmlns:p14="http://schemas.microsoft.com/office/powerpoint/2010/main" val="7995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79b9c6a6b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79b9c6a6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 stress that we build the containers already - </a:t>
            </a:r>
            <a:endParaRPr/>
          </a:p>
          <a:p>
            <a:pPr marL="0" lvl="0" indent="0" algn="l" rtl="0">
              <a:spcBef>
                <a:spcPts val="0"/>
              </a:spcBef>
              <a:spcAft>
                <a:spcPts val="0"/>
              </a:spcAft>
              <a:buNone/>
            </a:pPr>
            <a:r>
              <a:rPr lang="en"/>
              <a:t>Outline</a:t>
            </a:r>
            <a:endParaRPr/>
          </a:p>
          <a:p>
            <a:pPr marL="457200" lvl="0" indent="-298450" algn="l" rtl="0">
              <a:spcBef>
                <a:spcPts val="0"/>
              </a:spcBef>
              <a:spcAft>
                <a:spcPts val="0"/>
              </a:spcAft>
              <a:buClr>
                <a:schemeClr val="dk1"/>
              </a:buClr>
              <a:buSzPts val="1100"/>
              <a:buChar char="-"/>
            </a:pPr>
            <a:r>
              <a:rPr lang="en">
                <a:solidFill>
                  <a:schemeClr val="dk1"/>
                </a:solidFill>
              </a:rPr>
              <a:t>What are containers?</a:t>
            </a:r>
            <a:endParaRPr/>
          </a:p>
          <a:p>
            <a:pPr marL="457200" lvl="0" indent="-298450" algn="l" rtl="0">
              <a:spcBef>
                <a:spcPts val="0"/>
              </a:spcBef>
              <a:spcAft>
                <a:spcPts val="0"/>
              </a:spcAft>
              <a:buSzPts val="1100"/>
              <a:buChar char="-"/>
            </a:pPr>
            <a:r>
              <a:rPr lang="en"/>
              <a:t>Why containers?</a:t>
            </a:r>
            <a:endParaRPr/>
          </a:p>
          <a:p>
            <a:pPr marL="457200" lvl="0" indent="-298450" algn="l" rtl="0">
              <a:spcBef>
                <a:spcPts val="0"/>
              </a:spcBef>
              <a:spcAft>
                <a:spcPts val="0"/>
              </a:spcAft>
              <a:buSzPts val="1100"/>
              <a:buChar char="-"/>
            </a:pPr>
            <a:r>
              <a:rPr lang="en"/>
              <a:t>How this tutorial uses containers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With demo</a:t>
            </a:r>
            <a:endParaRPr lang="en-US"/>
          </a:p>
        </p:txBody>
      </p:sp>
      <p:sp>
        <p:nvSpPr>
          <p:cNvPr id="4" name="Slide Number Placeholder 3"/>
          <p:cNvSpPr>
            <a:spLocks noGrp="1"/>
          </p:cNvSpPr>
          <p:nvPr>
            <p:ph type="sldNum" sz="quarter" idx="10"/>
          </p:nvPr>
        </p:nvSpPr>
        <p:spPr/>
        <p:txBody>
          <a:bodyPr/>
          <a:lstStyle/>
          <a:p>
            <a:fld id="{EBE9E1C5-6634-422D-99D0-EFE56C9874A2}" type="slidenum">
              <a:rPr lang="en-US" smtClean="0"/>
              <a:t>20</a:t>
            </a:fld>
            <a:endParaRPr lang="en-US"/>
          </a:p>
        </p:txBody>
      </p:sp>
    </p:spTree>
    <p:extLst>
      <p:ext uri="{BB962C8B-B14F-4D97-AF65-F5344CB8AC3E}">
        <p14:creationId xmlns:p14="http://schemas.microsoft.com/office/powerpoint/2010/main" val="2882061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Stop and ask students to log in</a:t>
            </a:r>
          </a:p>
        </p:txBody>
      </p:sp>
      <p:sp>
        <p:nvSpPr>
          <p:cNvPr id="4" name="Slide Number Placeholder 3"/>
          <p:cNvSpPr>
            <a:spLocks noGrp="1"/>
          </p:cNvSpPr>
          <p:nvPr>
            <p:ph type="sldNum" sz="quarter" idx="5"/>
          </p:nvPr>
        </p:nvSpPr>
        <p:spPr/>
        <p:txBody>
          <a:bodyPr/>
          <a:lstStyle/>
          <a:p>
            <a:fld id="{EBE9E1C5-6634-422D-99D0-EFE56C9874A2}" type="slidenum">
              <a:rPr lang="en-US" smtClean="0"/>
              <a:t>21</a:t>
            </a:fld>
            <a:endParaRPr lang="en-US"/>
          </a:p>
        </p:txBody>
      </p:sp>
    </p:spTree>
    <p:extLst>
      <p:ext uri="{BB962C8B-B14F-4D97-AF65-F5344CB8AC3E}">
        <p14:creationId xmlns:p14="http://schemas.microsoft.com/office/powerpoint/2010/main" val="284331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a:extLst>
            <a:ext uri="{FF2B5EF4-FFF2-40B4-BE49-F238E27FC236}">
              <a16:creationId xmlns:a16="http://schemas.microsoft.com/office/drawing/2014/main" id="{8A4A5B6E-8C78-B07E-3EF7-BCEE0899BB4B}"/>
            </a:ext>
          </a:extLst>
        </p:cNvPr>
        <p:cNvGrpSpPr/>
        <p:nvPr/>
      </p:nvGrpSpPr>
      <p:grpSpPr>
        <a:xfrm>
          <a:off x="0" y="0"/>
          <a:ext cx="0" cy="0"/>
          <a:chOff x="0" y="0"/>
          <a:chExt cx="0" cy="0"/>
        </a:xfrm>
      </p:grpSpPr>
      <p:sp>
        <p:nvSpPr>
          <p:cNvPr id="940" name="Google Shape;940;g279b9c6a6ba_0_0:notes">
            <a:extLst>
              <a:ext uri="{FF2B5EF4-FFF2-40B4-BE49-F238E27FC236}">
                <a16:creationId xmlns:a16="http://schemas.microsoft.com/office/drawing/2014/main" id="{8C0125DD-262D-CBE1-A11C-CA8A6DC600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a:extLst>
              <a:ext uri="{FF2B5EF4-FFF2-40B4-BE49-F238E27FC236}">
                <a16:creationId xmlns:a16="http://schemas.microsoft.com/office/drawing/2014/main" id="{56017423-9162-02D6-ACF7-9CF106FF66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68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885bde43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885bde43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in examples of past uses cases with FATES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If error:</a:t>
            </a:r>
          </a:p>
          <a:p>
            <a:r>
              <a:rPr lang="en-US"/>
              <a:t>Machine hydra not found</a:t>
            </a:r>
          </a:p>
          <a:p>
            <a:r>
              <a:rPr lang="en-US"/>
              <a:t>Update-</a:t>
            </a:r>
            <a:r>
              <a:rPr lang="en-US" err="1"/>
              <a:t>cesm</a:t>
            </a:r>
            <a:r>
              <a:rPr lang="en-US"/>
              <a:t>-machines </a:t>
            </a:r>
          </a:p>
          <a:p>
            <a:endParaRPr lang="en-US"/>
          </a:p>
          <a:p>
            <a:r>
              <a:rPr lang="en-US"/>
              <a:t>If not working,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Remove folder </a:t>
            </a:r>
            <a:r>
              <a:rPr lang="en-US" err="1"/>
              <a:t>cesm</a:t>
            </a:r>
            <a:r>
              <a:rPr lang="en-US"/>
              <a:t>/sources (rm –r ~/</a:t>
            </a:r>
            <a:r>
              <a:rPr lang="en-US" err="1"/>
              <a:t>cesm</a:t>
            </a:r>
            <a:r>
              <a:rPr lang="en-US"/>
              <a:t>/sources) and repeat from step 4 </a:t>
            </a:r>
          </a:p>
          <a:p>
            <a:endParaRPr lang="en-US"/>
          </a:p>
        </p:txBody>
      </p:sp>
      <p:sp>
        <p:nvSpPr>
          <p:cNvPr id="4" name="Slide Number Placeholder 3"/>
          <p:cNvSpPr>
            <a:spLocks noGrp="1"/>
          </p:cNvSpPr>
          <p:nvPr>
            <p:ph type="sldNum" sz="quarter" idx="5"/>
          </p:nvPr>
        </p:nvSpPr>
        <p:spPr/>
        <p:txBody>
          <a:bodyPr/>
          <a:lstStyle/>
          <a:p>
            <a:fld id="{EBE9E1C5-6634-422D-99D0-EFE56C9874A2}" type="slidenum">
              <a:rPr lang="en-US" smtClean="0"/>
              <a:t>25</a:t>
            </a:fld>
            <a:endParaRPr lang="en-US"/>
          </a:p>
        </p:txBody>
      </p:sp>
    </p:spTree>
    <p:extLst>
      <p:ext uri="{BB962C8B-B14F-4D97-AF65-F5344CB8AC3E}">
        <p14:creationId xmlns:p14="http://schemas.microsoft.com/office/powerpoint/2010/main" val="38454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a:extLst>
            <a:ext uri="{FF2B5EF4-FFF2-40B4-BE49-F238E27FC236}">
              <a16:creationId xmlns:a16="http://schemas.microsoft.com/office/drawing/2014/main" id="{82CDC941-2D20-5F2B-8F37-0BAACC700F4F}"/>
            </a:ext>
          </a:extLst>
        </p:cNvPr>
        <p:cNvGrpSpPr/>
        <p:nvPr/>
      </p:nvGrpSpPr>
      <p:grpSpPr>
        <a:xfrm>
          <a:off x="0" y="0"/>
          <a:ext cx="0" cy="0"/>
          <a:chOff x="0" y="0"/>
          <a:chExt cx="0" cy="0"/>
        </a:xfrm>
      </p:grpSpPr>
      <p:sp>
        <p:nvSpPr>
          <p:cNvPr id="940" name="Google Shape;940;g279b9c6a6ba_0_0:notes">
            <a:extLst>
              <a:ext uri="{FF2B5EF4-FFF2-40B4-BE49-F238E27FC236}">
                <a16:creationId xmlns:a16="http://schemas.microsoft.com/office/drawing/2014/main" id="{DCABFDEA-7754-2602-D0FA-3138B418C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a:extLst>
              <a:ext uri="{FF2B5EF4-FFF2-40B4-BE49-F238E27FC236}">
                <a16:creationId xmlns:a16="http://schemas.microsoft.com/office/drawing/2014/main" id="{367D07BD-DBA0-0662-4DAC-5C1AB65CA5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74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notities 1">
            <a:extLst>
              <a:ext uri="{FF2B5EF4-FFF2-40B4-BE49-F238E27FC236}">
                <a16:creationId xmlns:a16="http://schemas.microsoft.com/office/drawing/2014/main" id="{974A6C90-017D-4885-A013-735BC052C30D}"/>
              </a:ext>
            </a:extLst>
          </p:cNvPr>
          <p:cNvSpPr>
            <a:spLocks noGrp="1"/>
          </p:cNvSpPr>
          <p:nvPr>
            <p:ph type="body" idx="1"/>
          </p:nvPr>
        </p:nvSpPr>
        <p:spPr/>
        <p:txBody>
          <a:bodyPr/>
          <a:lstStyle/>
          <a:p>
            <a:r>
              <a:rPr lang="en-US"/>
              <a:t>Overview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a:t>
            </a:r>
            <a:r>
              <a:rPr lang="en-US" err="1"/>
              <a:t>create_newcase</a:t>
            </a:r>
            <a:r>
              <a:rPr lang="en-US"/>
              <a:t> takes 3 arguments: the </a:t>
            </a:r>
            <a:r>
              <a:rPr lang="en-US" err="1"/>
              <a:t>casename</a:t>
            </a:r>
            <a:r>
              <a:rPr lang="en-US"/>
              <a:t>, the </a:t>
            </a:r>
            <a:r>
              <a:rPr lang="en-US" err="1"/>
              <a:t>compset</a:t>
            </a:r>
            <a:r>
              <a:rPr lang="en-US"/>
              <a:t> and the resolution</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29</a:t>
            </a:fld>
            <a:endParaRPr lang="en-US"/>
          </a:p>
        </p:txBody>
      </p:sp>
    </p:spTree>
    <p:extLst>
      <p:ext uri="{BB962C8B-B14F-4D97-AF65-F5344CB8AC3E}">
        <p14:creationId xmlns:p14="http://schemas.microsoft.com/office/powerpoint/2010/main" val="560635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a:t>
            </a:r>
            <a:r>
              <a:rPr lang="en-US" err="1"/>
              <a:t>create_newcase</a:t>
            </a:r>
            <a:r>
              <a:rPr lang="en-US"/>
              <a:t> takes 3 arguments: the </a:t>
            </a:r>
            <a:r>
              <a:rPr lang="en-US" err="1"/>
              <a:t>casename</a:t>
            </a:r>
            <a:r>
              <a:rPr lang="en-US"/>
              <a:t>, the </a:t>
            </a:r>
            <a:r>
              <a:rPr lang="en-US" err="1"/>
              <a:t>compset</a:t>
            </a:r>
            <a:r>
              <a:rPr lang="en-US"/>
              <a:t> and the resolution</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30</a:t>
            </a:fld>
            <a:endParaRPr lang="en-US"/>
          </a:p>
        </p:txBody>
      </p:sp>
    </p:spTree>
    <p:extLst>
      <p:ext uri="{BB962C8B-B14F-4D97-AF65-F5344CB8AC3E}">
        <p14:creationId xmlns:p14="http://schemas.microsoft.com/office/powerpoint/2010/main" val="412451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notities 1">
            <a:extLst>
              <a:ext uri="{FF2B5EF4-FFF2-40B4-BE49-F238E27FC236}">
                <a16:creationId xmlns:a16="http://schemas.microsoft.com/office/drawing/2014/main" id="{FC5BE135-4B31-444E-A866-848C131942E4}"/>
              </a:ext>
            </a:extLst>
          </p:cNvPr>
          <p:cNvSpPr>
            <a:spLocks noGrp="1"/>
          </p:cNvSpPr>
          <p:nvPr>
            <p:ph type="body" idx="1"/>
          </p:nvPr>
        </p:nvSpPr>
        <p:spPr/>
        <p:txBody>
          <a:bodyPr/>
          <a:lstStyle/>
          <a:p>
            <a:r>
              <a:rPr lang="en-US"/>
              <a:t>Does anyone remember which component of the model we were going to run?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33</a:t>
            </a:fld>
            <a:endParaRPr lang="en-US"/>
          </a:p>
        </p:txBody>
      </p:sp>
    </p:spTree>
    <p:extLst>
      <p:ext uri="{BB962C8B-B14F-4D97-AF65-F5344CB8AC3E}">
        <p14:creationId xmlns:p14="http://schemas.microsoft.com/office/powerpoint/2010/main" val="977195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34</a:t>
            </a:fld>
            <a:endParaRPr lang="en-US"/>
          </a:p>
        </p:txBody>
      </p:sp>
    </p:spTree>
    <p:extLst>
      <p:ext uri="{BB962C8B-B14F-4D97-AF65-F5344CB8AC3E}">
        <p14:creationId xmlns:p14="http://schemas.microsoft.com/office/powerpoint/2010/main" val="228199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14beadcc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a14beadcc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35</a:t>
            </a:fld>
            <a:endParaRPr lang="en-US"/>
          </a:p>
        </p:txBody>
      </p:sp>
    </p:spTree>
    <p:extLst>
      <p:ext uri="{BB962C8B-B14F-4D97-AF65-F5344CB8AC3E}">
        <p14:creationId xmlns:p14="http://schemas.microsoft.com/office/powerpoint/2010/main" val="2517254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36</a:t>
            </a:fld>
            <a:endParaRPr lang="en-US"/>
          </a:p>
        </p:txBody>
      </p:sp>
    </p:spTree>
    <p:extLst>
      <p:ext uri="{BB962C8B-B14F-4D97-AF65-F5344CB8AC3E}">
        <p14:creationId xmlns:p14="http://schemas.microsoft.com/office/powerpoint/2010/main" val="425716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the files in a case directory later (when building).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37</a:t>
            </a:fld>
            <a:endParaRPr lang="en-US"/>
          </a:p>
        </p:txBody>
      </p:sp>
    </p:spTree>
    <p:extLst>
      <p:ext uri="{BB962C8B-B14F-4D97-AF65-F5344CB8AC3E}">
        <p14:creationId xmlns:p14="http://schemas.microsoft.com/office/powerpoint/2010/main" val="378131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39</a:t>
            </a:fld>
            <a:endParaRPr lang="en-US"/>
          </a:p>
        </p:txBody>
      </p:sp>
    </p:spTree>
    <p:extLst>
      <p:ext uri="{BB962C8B-B14F-4D97-AF65-F5344CB8AC3E}">
        <p14:creationId xmlns:p14="http://schemas.microsoft.com/office/powerpoint/2010/main" val="383290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40</a:t>
            </a:fld>
            <a:endParaRPr lang="en-US"/>
          </a:p>
        </p:txBody>
      </p:sp>
    </p:spTree>
    <p:extLst>
      <p:ext uri="{BB962C8B-B14F-4D97-AF65-F5344CB8AC3E}">
        <p14:creationId xmlns:p14="http://schemas.microsoft.com/office/powerpoint/2010/main" val="415434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what is in case directory (only scripts, and settings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41</a:t>
            </a:fld>
            <a:endParaRPr lang="en-US"/>
          </a:p>
        </p:txBody>
      </p:sp>
    </p:spTree>
    <p:extLst>
      <p:ext uri="{BB962C8B-B14F-4D97-AF65-F5344CB8AC3E}">
        <p14:creationId xmlns:p14="http://schemas.microsoft.com/office/powerpoint/2010/main" val="1329580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Question: which types of input data would the model need? </a:t>
            </a:r>
          </a:p>
          <a:p>
            <a:pPr marL="171450" indent="-171450">
              <a:buFontTx/>
              <a:buChar char="-"/>
            </a:pPr>
            <a:r>
              <a:rPr lang="en-US"/>
              <a:t>topography, land use maps (transient?), lake depths, population density, percentage of sand in soil, …</a:t>
            </a:r>
          </a:p>
          <a:p>
            <a:r>
              <a:rPr lang="en-US"/>
              <a:t>A: initial states, land use maps, … (prepare better!)</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44</a:t>
            </a:fld>
            <a:endParaRPr lang="en-US"/>
          </a:p>
        </p:txBody>
      </p:sp>
    </p:spTree>
    <p:extLst>
      <p:ext uri="{BB962C8B-B14F-4D97-AF65-F5344CB8AC3E}">
        <p14:creationId xmlns:p14="http://schemas.microsoft.com/office/powerpoint/2010/main" val="867570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Explain here the content of a case directory (different types of files). </a:t>
            </a:r>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45</a:t>
            </a:fld>
            <a:endParaRPr lang="en-US"/>
          </a:p>
        </p:txBody>
      </p:sp>
    </p:spTree>
    <p:extLst>
      <p:ext uri="{BB962C8B-B14F-4D97-AF65-F5344CB8AC3E}">
        <p14:creationId xmlns:p14="http://schemas.microsoft.com/office/powerpoint/2010/main" val="189621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a14beadcc7_0_2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2a14beadcc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EBE9E1C5-6634-422D-99D0-EFE56C9874A2}" type="slidenum">
              <a:rPr lang="en-US" smtClean="0"/>
              <a:t>49</a:t>
            </a:fld>
            <a:endParaRPr lang="en-US"/>
          </a:p>
        </p:txBody>
      </p:sp>
    </p:spTree>
    <p:extLst>
      <p:ext uri="{BB962C8B-B14F-4D97-AF65-F5344CB8AC3E}">
        <p14:creationId xmlns:p14="http://schemas.microsoft.com/office/powerpoint/2010/main" val="3270110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9b9c6a6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g279b9c6a6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a:extLst>
            <a:ext uri="{FF2B5EF4-FFF2-40B4-BE49-F238E27FC236}">
              <a16:creationId xmlns:a16="http://schemas.microsoft.com/office/drawing/2014/main" id="{3377D71B-DAB4-1235-8176-7974C988D8C2}"/>
            </a:ext>
          </a:extLst>
        </p:cNvPr>
        <p:cNvGrpSpPr/>
        <p:nvPr/>
      </p:nvGrpSpPr>
      <p:grpSpPr>
        <a:xfrm>
          <a:off x="0" y="0"/>
          <a:ext cx="0" cy="0"/>
          <a:chOff x="0" y="0"/>
          <a:chExt cx="0" cy="0"/>
        </a:xfrm>
      </p:grpSpPr>
      <p:sp>
        <p:nvSpPr>
          <p:cNvPr id="985" name="Google Shape;985;g2ed2f5657a4_0_128:notes">
            <a:extLst>
              <a:ext uri="{FF2B5EF4-FFF2-40B4-BE49-F238E27FC236}">
                <a16:creationId xmlns:a16="http://schemas.microsoft.com/office/drawing/2014/main" id="{ADE0CCB4-22BD-1321-0958-354599F67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ed2f5657a4_0_128:notes">
            <a:extLst>
              <a:ext uri="{FF2B5EF4-FFF2-40B4-BE49-F238E27FC236}">
                <a16:creationId xmlns:a16="http://schemas.microsoft.com/office/drawing/2014/main" id="{517FE149-A345-838E-748D-7676F64492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555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ed2f5657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ed2f5657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873c3905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ed2f5657a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ed2f5657a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873c3905d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873c3905d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873c3905d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873c3905d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873c3905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873c3905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14beadcc7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a14beadcc7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ed2f5657a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2ed2f5657a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86CE84EA-0272-C8A1-3CED-60BD3075005D}"/>
            </a:ext>
          </a:extLst>
        </p:cNvPr>
        <p:cNvGrpSpPr/>
        <p:nvPr/>
      </p:nvGrpSpPr>
      <p:grpSpPr>
        <a:xfrm>
          <a:off x="0" y="0"/>
          <a:ext cx="0" cy="0"/>
          <a:chOff x="0" y="0"/>
          <a:chExt cx="0" cy="0"/>
        </a:xfrm>
      </p:grpSpPr>
      <p:sp>
        <p:nvSpPr>
          <p:cNvPr id="1029" name="Google Shape;1029;g2ed2f5657a4_0_95:notes">
            <a:extLst>
              <a:ext uri="{FF2B5EF4-FFF2-40B4-BE49-F238E27FC236}">
                <a16:creationId xmlns:a16="http://schemas.microsoft.com/office/drawing/2014/main" id="{5A6A2115-943F-54A2-2E87-EF8DE3006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ed2f5657a4_0_95:notes">
            <a:extLst>
              <a:ext uri="{FF2B5EF4-FFF2-40B4-BE49-F238E27FC236}">
                <a16:creationId xmlns:a16="http://schemas.microsoft.com/office/drawing/2014/main" id="{5D7DDE82-378E-26C5-91B6-D8BB07286D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extLst>
      <p:ext uri="{BB962C8B-B14F-4D97-AF65-F5344CB8AC3E}">
        <p14:creationId xmlns:p14="http://schemas.microsoft.com/office/powerpoint/2010/main" val="1293856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ed2f5657a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ed2f5657a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85301cf98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85301cf98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Jessie to demo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2ee079a5f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4" name="Google Shape;1064;g2ee079a5f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77cb218d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77cb218d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ed2f5657a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ed2f5657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85389ea0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85389ea0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ed2f5657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2ed2f5657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e885bde43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e885bde4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14bead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a14bead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a:extLst>
            <a:ext uri="{FF2B5EF4-FFF2-40B4-BE49-F238E27FC236}">
              <a16:creationId xmlns:a16="http://schemas.microsoft.com/office/drawing/2014/main" id="{14C21E20-1273-3D29-7455-878774F89059}"/>
            </a:ext>
          </a:extLst>
        </p:cNvPr>
        <p:cNvGrpSpPr/>
        <p:nvPr/>
      </p:nvGrpSpPr>
      <p:grpSpPr>
        <a:xfrm>
          <a:off x="0" y="0"/>
          <a:ext cx="0" cy="0"/>
          <a:chOff x="0" y="0"/>
          <a:chExt cx="0" cy="0"/>
        </a:xfrm>
      </p:grpSpPr>
      <p:sp>
        <p:nvSpPr>
          <p:cNvPr id="966" name="Google Shape;966;g2873c3905de_0_48:notes">
            <a:extLst>
              <a:ext uri="{FF2B5EF4-FFF2-40B4-BE49-F238E27FC236}">
                <a16:creationId xmlns:a16="http://schemas.microsoft.com/office/drawing/2014/main" id="{BFDF2033-EA8A-D51F-AC1A-911997A6A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a:extLst>
              <a:ext uri="{FF2B5EF4-FFF2-40B4-BE49-F238E27FC236}">
                <a16:creationId xmlns:a16="http://schemas.microsoft.com/office/drawing/2014/main" id="{FD125C64-17B5-F1EC-EB48-FDE2829182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696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ed2f5657a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ed2f5657a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Hybrid run - new case, branch run - restart. </a:t>
            </a:r>
            <a:endParaRPr/>
          </a:p>
        </p:txBody>
      </p:sp>
    </p:spTree>
    <p:extLst>
      <p:ext uri="{BB962C8B-B14F-4D97-AF65-F5344CB8AC3E}">
        <p14:creationId xmlns:p14="http://schemas.microsoft.com/office/powerpoint/2010/main" val="3635323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f2ddb15da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f2ddb15d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27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f2ddb15da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f2ddb15d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168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77cb218d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f77cb218d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8352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a:extLst>
            <a:ext uri="{FF2B5EF4-FFF2-40B4-BE49-F238E27FC236}">
              <a16:creationId xmlns:a16="http://schemas.microsoft.com/office/drawing/2014/main" id="{ECC48DC5-3D29-6C8B-D2C4-ABD407549257}"/>
            </a:ext>
          </a:extLst>
        </p:cNvPr>
        <p:cNvGrpSpPr/>
        <p:nvPr/>
      </p:nvGrpSpPr>
      <p:grpSpPr>
        <a:xfrm>
          <a:off x="0" y="0"/>
          <a:ext cx="0" cy="0"/>
          <a:chOff x="0" y="0"/>
          <a:chExt cx="0" cy="0"/>
        </a:xfrm>
      </p:grpSpPr>
      <p:sp>
        <p:nvSpPr>
          <p:cNvPr id="914" name="Google Shape;914;g2818252ec5c_0_51:notes">
            <a:extLst>
              <a:ext uri="{FF2B5EF4-FFF2-40B4-BE49-F238E27FC236}">
                <a16:creationId xmlns:a16="http://schemas.microsoft.com/office/drawing/2014/main" id="{8860B18F-D383-2339-1A11-3474B7901F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818252ec5c_0_51:notes">
            <a:extLst>
              <a:ext uri="{FF2B5EF4-FFF2-40B4-BE49-F238E27FC236}">
                <a16:creationId xmlns:a16="http://schemas.microsoft.com/office/drawing/2014/main" id="{8EE43941-0EFA-58EC-6DA3-136A8DF69D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Greg to demo live </a:t>
            </a:r>
            <a:endParaRPr/>
          </a:p>
        </p:txBody>
      </p:sp>
    </p:spTree>
    <p:extLst>
      <p:ext uri="{BB962C8B-B14F-4D97-AF65-F5344CB8AC3E}">
        <p14:creationId xmlns:p14="http://schemas.microsoft.com/office/powerpoint/2010/main" val="3663376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873c3905d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873c3905d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080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ed2f5657a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ed2f5657a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45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8543ccad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28543ccad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57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14beadcc7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14beadcc7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876714ceb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2876714ceb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956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ed2f5657a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ed2f5657a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526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fe2e9a15c1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350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ee079a5f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ee079a5f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89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ed2f5657a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ed2f5657a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1263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876714ce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876714ce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0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876714ce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876714ce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670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85389ea0d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85389ea0d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109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876714ceb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876714ceb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903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053174B0-9589-B41F-0076-2B6866A164F4}"/>
            </a:ext>
          </a:extLst>
        </p:cNvPr>
        <p:cNvGrpSpPr/>
        <p:nvPr/>
      </p:nvGrpSpPr>
      <p:grpSpPr>
        <a:xfrm>
          <a:off x="0" y="0"/>
          <a:ext cx="0" cy="0"/>
          <a:chOff x="0" y="0"/>
          <a:chExt cx="0" cy="0"/>
        </a:xfrm>
      </p:grpSpPr>
      <p:sp>
        <p:nvSpPr>
          <p:cNvPr id="1381" name="Google Shape;1381;g2fe2e9a15c1_12_0:notes">
            <a:extLst>
              <a:ext uri="{FF2B5EF4-FFF2-40B4-BE49-F238E27FC236}">
                <a16:creationId xmlns:a16="http://schemas.microsoft.com/office/drawing/2014/main" id="{1C7128C4-4F4C-D7CC-EC5C-66E7F8D621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a:extLst>
              <a:ext uri="{FF2B5EF4-FFF2-40B4-BE49-F238E27FC236}">
                <a16:creationId xmlns:a16="http://schemas.microsoft.com/office/drawing/2014/main" id="{E96130E4-74A4-B9FA-3863-A7454CBD6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513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14beadcc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14beadcc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Seed pool shared across patches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8543ccad3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28543ccad3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506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876714ceb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876714ce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00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85389ea0d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285389ea0d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1374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fdc94db2e8_59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2fdc94db2e8_5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8601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0E4BD3B1-B1B6-844E-4D43-BFE247AED3E1}"/>
            </a:ext>
          </a:extLst>
        </p:cNvPr>
        <p:cNvGrpSpPr/>
        <p:nvPr/>
      </p:nvGrpSpPr>
      <p:grpSpPr>
        <a:xfrm>
          <a:off x="0" y="0"/>
          <a:ext cx="0" cy="0"/>
          <a:chOff x="0" y="0"/>
          <a:chExt cx="0" cy="0"/>
        </a:xfrm>
      </p:grpSpPr>
      <p:sp>
        <p:nvSpPr>
          <p:cNvPr id="1381" name="Google Shape;1381;g2fe2e9a15c1_12_0:notes">
            <a:extLst>
              <a:ext uri="{FF2B5EF4-FFF2-40B4-BE49-F238E27FC236}">
                <a16:creationId xmlns:a16="http://schemas.microsoft.com/office/drawing/2014/main" id="{08A9A7B7-6111-7535-C969-233AD4549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fe2e9a15c1_12_0:notes">
            <a:extLst>
              <a:ext uri="{FF2B5EF4-FFF2-40B4-BE49-F238E27FC236}">
                <a16:creationId xmlns:a16="http://schemas.microsoft.com/office/drawing/2014/main" id="{E4803233-2014-3646-86D6-6816E5F4C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98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ffea686d0a_5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ffea686d0a_5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0439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f0b80e0a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2" name="Google Shape;1412;g2f0b80e0a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77cb218d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77cb218d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ee079a5f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2ee079a5fd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fdb7f0ca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2fdb7f0ca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14beadcc7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14beadcc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fdb7f0cab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fdb7f0cab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2895d763601_1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2895d763601_1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2fb1948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2fb1948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2ffea686d0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2ffea686d0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895d763601_1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2895d763601_1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895d763601_1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895d763601_1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2895d763601_1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2895d763601_1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784b515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784b515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2fe2e9a15c1_1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2fe2e9a15c1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954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2fe2e9a15c1_1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2fe2e9a15c1_1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29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0"/>
        <p:cNvGrpSpPr/>
        <p:nvPr/>
      </p:nvGrpSpPr>
      <p:grpSpPr>
        <a:xfrm>
          <a:off x="0" y="0"/>
          <a:ext cx="0" cy="0"/>
          <a:chOff x="0" y="0"/>
          <a:chExt cx="0" cy="0"/>
        </a:xfrm>
      </p:grpSpPr>
      <p:sp>
        <p:nvSpPr>
          <p:cNvPr id="51" name="Google Shape;51;p13"/>
          <p:cNvSpPr txBox="1"/>
          <p:nvPr/>
        </p:nvSpPr>
        <p:spPr>
          <a:xfrm>
            <a:off x="0" y="2643317"/>
            <a:ext cx="9158400" cy="12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3200"/>
              <a:buFont typeface="Avenir"/>
              <a:buNone/>
            </a:pPr>
            <a:endParaRPr sz="3200" b="0" i="0" u="none" strike="noStrike" cap="none">
              <a:solidFill>
                <a:schemeClr val="lt1"/>
              </a:solidFill>
              <a:latin typeface="Avenir"/>
              <a:ea typeface="Avenir"/>
              <a:cs typeface="Avenir"/>
              <a:sym typeface="Avenir"/>
            </a:endParaRPr>
          </a:p>
        </p:txBody>
      </p:sp>
      <p:sp>
        <p:nvSpPr>
          <p:cNvPr id="52" name="Google Shape;5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0" y="1"/>
            <a:ext cx="9144000" cy="685800"/>
          </a:xfrm>
          <a:prstGeom prst="rect">
            <a:avLst/>
          </a:prstGeom>
          <a:solidFill>
            <a:srgbClr val="FFFFFF"/>
          </a:solid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rgbClr val="31859B"/>
              </a:buClr>
              <a:buSzPts val="2400"/>
              <a:buFont typeface="Avenir"/>
              <a:buNone/>
              <a:defRPr>
                <a:solidFill>
                  <a:srgbClr val="31859B"/>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14"/>
          <p:cNvSpPr txBox="1">
            <a:spLocks noGrp="1"/>
          </p:cNvSpPr>
          <p:nvPr>
            <p:ph type="body" idx="1"/>
          </p:nvPr>
        </p:nvSpPr>
        <p:spPr>
          <a:xfrm>
            <a:off x="0" y="706311"/>
            <a:ext cx="9144000" cy="4039800"/>
          </a:xfrm>
          <a:prstGeom prst="rect">
            <a:avLst/>
          </a:prstGeom>
          <a:solidFill>
            <a:srgbClr val="FFFFFF"/>
          </a:solidFill>
          <a:ln>
            <a:noFill/>
          </a:ln>
        </p:spPr>
        <p:txBody>
          <a:bodyPr spcFirstLastPara="1" wrap="square" lIns="91425" tIns="45700" rIns="91425" bIns="45700" anchor="t" anchorCtr="0">
            <a:normAutofit/>
          </a:bodyPr>
          <a:lstStyle>
            <a:lvl1pPr marL="457200" lvl="0" indent="-400050" algn="l" rtl="0">
              <a:lnSpc>
                <a:spcPct val="100000"/>
              </a:lnSpc>
              <a:spcBef>
                <a:spcPts val="360"/>
              </a:spcBef>
              <a:spcAft>
                <a:spcPts val="0"/>
              </a:spcAft>
              <a:buClr>
                <a:schemeClr val="dk1"/>
              </a:buClr>
              <a:buSzPts val="2700"/>
              <a:buChar char="•"/>
              <a:defRPr/>
            </a:lvl1pPr>
            <a:lvl2pPr marL="914400" lvl="1" indent="-342900" algn="l" rtl="0">
              <a:lnSpc>
                <a:spcPct val="100000"/>
              </a:lnSpc>
              <a:spcBef>
                <a:spcPts val="360"/>
              </a:spcBef>
              <a:spcAft>
                <a:spcPts val="0"/>
              </a:spcAft>
              <a:buClr>
                <a:schemeClr val="dk1"/>
              </a:buClr>
              <a:buSzPts val="1800"/>
              <a:buChar char="o"/>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6" name="Google Shape;56;p14"/>
          <p:cNvSpPr txBox="1">
            <a:spLocks noGrp="1"/>
          </p:cNvSpPr>
          <p:nvPr>
            <p:ph type="sldNum" idx="12"/>
          </p:nvPr>
        </p:nvSpPr>
        <p:spPr>
          <a:xfrm>
            <a:off x="6895704" y="4810070"/>
            <a:ext cx="2133600" cy="273900"/>
          </a:xfrm>
          <a:prstGeom prst="rect">
            <a:avLst/>
          </a:prstGeom>
          <a:noFill/>
          <a:ln>
            <a:noFill/>
          </a:ln>
        </p:spPr>
        <p:txBody>
          <a:bodyPr spcFirstLastPara="1" wrap="square" lIns="91425" tIns="45700" rIns="91425" bIns="45700" anchor="ctr" anchorCtr="0">
            <a:normAutofit lnSpcReduction="10000"/>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69727" y="234404"/>
            <a:ext cx="7804500" cy="1138500"/>
          </a:xfrm>
          <a:prstGeom prst="rect">
            <a:avLst/>
          </a:prstGeom>
          <a:noFill/>
          <a:ln>
            <a:noFill/>
          </a:ln>
        </p:spPr>
        <p:txBody>
          <a:bodyPr spcFirstLastPara="1" wrap="square" lIns="91425" tIns="91425" rIns="91425" bIns="91425" anchor="ctr" anchorCtr="0">
            <a:normAutofit/>
          </a:bodyPr>
          <a:lstStyle>
            <a:lvl1pPr marL="0" marR="0" lvl="0" indent="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9" name="Google Shape;59;p15"/>
          <p:cNvSpPr txBox="1">
            <a:spLocks noGrp="1"/>
          </p:cNvSpPr>
          <p:nvPr>
            <p:ph type="body" idx="1"/>
          </p:nvPr>
        </p:nvSpPr>
        <p:spPr>
          <a:xfrm>
            <a:off x="669727" y="1372939"/>
            <a:ext cx="7804500" cy="3315000"/>
          </a:xfrm>
          <a:prstGeom prst="rect">
            <a:avLst/>
          </a:prstGeom>
          <a:noFill/>
          <a:ln>
            <a:noFill/>
          </a:ln>
        </p:spPr>
        <p:txBody>
          <a:bodyPr spcFirstLastPara="1" wrap="square" lIns="91425" tIns="91425" rIns="91425" bIns="91425" anchor="ctr" anchorCtr="0">
            <a:norm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 name="Google Shape;60;p15"/>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rmAutofit fontScale="92500" lnSpcReduction="20000"/>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 Dark copy">
  <p:cSld name="TITLE_AND_BODY_1">
    <p:bg>
      <p:bgPr>
        <a:solidFill>
          <a:srgbClr val="FFFFFF"/>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sldNum" idx="12"/>
          </p:nvPr>
        </p:nvSpPr>
        <p:spPr>
          <a:xfrm>
            <a:off x="6334808" y="3404306"/>
            <a:ext cx="147600" cy="138000"/>
          </a:xfrm>
          <a:prstGeom prst="rect">
            <a:avLst/>
          </a:prstGeom>
          <a:noFill/>
          <a:ln>
            <a:noFill/>
          </a:ln>
        </p:spPr>
        <p:txBody>
          <a:bodyPr spcFirstLastPara="1" wrap="square" lIns="15025" tIns="15025" rIns="15025" bIns="15025" anchor="ctr" anchorCtr="0">
            <a:spAutoFit/>
          </a:bodyPr>
          <a:lstStyle>
            <a:lvl1pPr marL="0" lvl="0" indent="0" algn="r" rtl="0">
              <a:lnSpc>
                <a:spcPct val="100000"/>
              </a:lnSpc>
              <a:spcBef>
                <a:spcPts val="0"/>
              </a:spcBef>
              <a:spcAft>
                <a:spcPts val="0"/>
              </a:spcAft>
              <a:buClr>
                <a:srgbClr val="888C8F"/>
              </a:buClr>
              <a:buSzPts val="700"/>
              <a:buFont typeface="Helvetica Neue"/>
              <a:buNone/>
              <a:defRPr sz="700">
                <a:solidFill>
                  <a:srgbClr val="888C8F"/>
                </a:solidFill>
              </a:defRPr>
            </a:lvl1pPr>
            <a:lvl2pPr marL="0" lvl="1" indent="0" algn="r" rtl="0">
              <a:lnSpc>
                <a:spcPct val="100000"/>
              </a:lnSpc>
              <a:spcBef>
                <a:spcPts val="0"/>
              </a:spcBef>
              <a:spcAft>
                <a:spcPts val="0"/>
              </a:spcAft>
              <a:buClr>
                <a:srgbClr val="888C8F"/>
              </a:buClr>
              <a:buSzPts val="700"/>
              <a:buFont typeface="Helvetica Neue"/>
              <a:buNone/>
              <a:defRPr sz="700">
                <a:solidFill>
                  <a:srgbClr val="888C8F"/>
                </a:solidFill>
              </a:defRPr>
            </a:lvl2pPr>
            <a:lvl3pPr marL="0" lvl="2" indent="0" algn="r" rtl="0">
              <a:lnSpc>
                <a:spcPct val="100000"/>
              </a:lnSpc>
              <a:spcBef>
                <a:spcPts val="0"/>
              </a:spcBef>
              <a:spcAft>
                <a:spcPts val="0"/>
              </a:spcAft>
              <a:buClr>
                <a:srgbClr val="888C8F"/>
              </a:buClr>
              <a:buSzPts val="700"/>
              <a:buFont typeface="Helvetica Neue"/>
              <a:buNone/>
              <a:defRPr sz="700">
                <a:solidFill>
                  <a:srgbClr val="888C8F"/>
                </a:solidFill>
              </a:defRPr>
            </a:lvl3pPr>
            <a:lvl4pPr marL="0" lvl="3" indent="0" algn="r" rtl="0">
              <a:lnSpc>
                <a:spcPct val="100000"/>
              </a:lnSpc>
              <a:spcBef>
                <a:spcPts val="0"/>
              </a:spcBef>
              <a:spcAft>
                <a:spcPts val="0"/>
              </a:spcAft>
              <a:buClr>
                <a:srgbClr val="888C8F"/>
              </a:buClr>
              <a:buSzPts val="700"/>
              <a:buFont typeface="Helvetica Neue"/>
              <a:buNone/>
              <a:defRPr sz="700">
                <a:solidFill>
                  <a:srgbClr val="888C8F"/>
                </a:solidFill>
              </a:defRPr>
            </a:lvl4pPr>
            <a:lvl5pPr marL="0" lvl="4" indent="0" algn="r" rtl="0">
              <a:lnSpc>
                <a:spcPct val="100000"/>
              </a:lnSpc>
              <a:spcBef>
                <a:spcPts val="0"/>
              </a:spcBef>
              <a:spcAft>
                <a:spcPts val="0"/>
              </a:spcAft>
              <a:buClr>
                <a:srgbClr val="888C8F"/>
              </a:buClr>
              <a:buSzPts val="700"/>
              <a:buFont typeface="Helvetica Neue"/>
              <a:buNone/>
              <a:defRPr sz="700">
                <a:solidFill>
                  <a:srgbClr val="888C8F"/>
                </a:solidFill>
              </a:defRPr>
            </a:lvl5pPr>
            <a:lvl6pPr marL="0" lvl="5" indent="0" algn="r" rtl="0">
              <a:lnSpc>
                <a:spcPct val="100000"/>
              </a:lnSpc>
              <a:spcBef>
                <a:spcPts val="0"/>
              </a:spcBef>
              <a:spcAft>
                <a:spcPts val="0"/>
              </a:spcAft>
              <a:buClr>
                <a:srgbClr val="888C8F"/>
              </a:buClr>
              <a:buSzPts val="700"/>
              <a:buFont typeface="Helvetica Neue"/>
              <a:buNone/>
              <a:defRPr sz="700">
                <a:solidFill>
                  <a:srgbClr val="888C8F"/>
                </a:solidFill>
              </a:defRPr>
            </a:lvl6pPr>
            <a:lvl7pPr marL="0" lvl="6" indent="0" algn="r" rtl="0">
              <a:lnSpc>
                <a:spcPct val="100000"/>
              </a:lnSpc>
              <a:spcBef>
                <a:spcPts val="0"/>
              </a:spcBef>
              <a:spcAft>
                <a:spcPts val="0"/>
              </a:spcAft>
              <a:buClr>
                <a:srgbClr val="888C8F"/>
              </a:buClr>
              <a:buSzPts val="700"/>
              <a:buFont typeface="Helvetica Neue"/>
              <a:buNone/>
              <a:defRPr sz="700">
                <a:solidFill>
                  <a:srgbClr val="888C8F"/>
                </a:solidFill>
              </a:defRPr>
            </a:lvl7pPr>
            <a:lvl8pPr marL="0" lvl="7" indent="0" algn="r" rtl="0">
              <a:lnSpc>
                <a:spcPct val="100000"/>
              </a:lnSpc>
              <a:spcBef>
                <a:spcPts val="0"/>
              </a:spcBef>
              <a:spcAft>
                <a:spcPts val="0"/>
              </a:spcAft>
              <a:buClr>
                <a:srgbClr val="888C8F"/>
              </a:buClr>
              <a:buSzPts val="700"/>
              <a:buFont typeface="Helvetica Neue"/>
              <a:buNone/>
              <a:defRPr sz="700">
                <a:solidFill>
                  <a:srgbClr val="888C8F"/>
                </a:solidFill>
              </a:defRPr>
            </a:lvl8pPr>
            <a:lvl9pPr marL="0" lvl="8" indent="0" algn="r" rtl="0">
              <a:lnSpc>
                <a:spcPct val="100000"/>
              </a:lnSpc>
              <a:spcBef>
                <a:spcPts val="0"/>
              </a:spcBef>
              <a:spcAft>
                <a:spcPts val="0"/>
              </a:spcAft>
              <a:buClr>
                <a:srgbClr val="888C8F"/>
              </a:buClr>
              <a:buSzPts val="700"/>
              <a:buFont typeface="Helvetica Neue"/>
              <a:buNone/>
              <a:defRPr sz="700">
                <a:solidFill>
                  <a:srgbClr val="888C8F"/>
                </a:solidFill>
              </a:defRPr>
            </a:lvl9pPr>
          </a:lstStyle>
          <a:p>
            <a:pPr marL="0" lvl="0" indent="0" algn="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_d89d10da372b60e1">
  <p:cSld name="BLANK_d89d10da372b60e1">
    <p:spTree>
      <p:nvGrpSpPr>
        <p:cNvPr id="1"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9010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8565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37087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367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06398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0992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1528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4340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6182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1510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759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5"/>
        <p:cNvGrpSpPr/>
        <p:nvPr/>
      </p:nvGrpSpPr>
      <p:grpSpPr>
        <a:xfrm>
          <a:off x="0" y="0"/>
          <a:ext cx="0" cy="0"/>
          <a:chOff x="0" y="0"/>
          <a:chExt cx="0" cy="0"/>
        </a:xfrm>
      </p:grpSpPr>
      <p:sp>
        <p:nvSpPr>
          <p:cNvPr id="96" name="Google Shape;96;p25"/>
          <p:cNvSpPr txBox="1"/>
          <p:nvPr/>
        </p:nvSpPr>
        <p:spPr>
          <a:xfrm>
            <a:off x="0" y="2643317"/>
            <a:ext cx="9158400" cy="12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1"/>
              </a:buClr>
              <a:buSzPts val="3200"/>
              <a:buFont typeface="Avenir"/>
              <a:buNone/>
            </a:pPr>
            <a:endParaRPr sz="3200" b="0" i="0" u="none" strike="noStrike" cap="none">
              <a:solidFill>
                <a:schemeClr val="lt1"/>
              </a:solidFill>
              <a:latin typeface="Avenir"/>
              <a:ea typeface="Avenir"/>
              <a:cs typeface="Avenir"/>
              <a:sym typeface="Avenir"/>
            </a:endParaRPr>
          </a:p>
        </p:txBody>
      </p:sp>
      <p:sp>
        <p:nvSpPr>
          <p:cNvPr id="97" name="Google Shape;9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atin typeface="Calibri"/>
                <a:ea typeface="Calibri"/>
                <a:cs typeface="Calibri"/>
                <a:sym typeface="Calibri"/>
              </a:defRPr>
            </a:lvl1pPr>
            <a:lvl2pPr lvl="1" rtl="0">
              <a:buNone/>
              <a:defRPr sz="1300">
                <a:latin typeface="Calibri"/>
                <a:ea typeface="Calibri"/>
                <a:cs typeface="Calibri"/>
                <a:sym typeface="Calibri"/>
              </a:defRPr>
            </a:lvl2pPr>
            <a:lvl3pPr lvl="2" rtl="0">
              <a:buNone/>
              <a:defRPr sz="1300">
                <a:latin typeface="Calibri"/>
                <a:ea typeface="Calibri"/>
                <a:cs typeface="Calibri"/>
                <a:sym typeface="Calibri"/>
              </a:defRPr>
            </a:lvl3pPr>
            <a:lvl4pPr lvl="3" rtl="0">
              <a:buNone/>
              <a:defRPr sz="1300">
                <a:latin typeface="Calibri"/>
                <a:ea typeface="Calibri"/>
                <a:cs typeface="Calibri"/>
                <a:sym typeface="Calibri"/>
              </a:defRPr>
            </a:lvl4pPr>
            <a:lvl5pPr lvl="4" rtl="0">
              <a:buNone/>
              <a:defRPr sz="1300">
                <a:latin typeface="Calibri"/>
                <a:ea typeface="Calibri"/>
                <a:cs typeface="Calibri"/>
                <a:sym typeface="Calibri"/>
              </a:defRPr>
            </a:lvl5pPr>
            <a:lvl6pPr lvl="5" rtl="0">
              <a:buNone/>
              <a:defRPr sz="1300">
                <a:latin typeface="Calibri"/>
                <a:ea typeface="Calibri"/>
                <a:cs typeface="Calibri"/>
                <a:sym typeface="Calibri"/>
              </a:defRPr>
            </a:lvl6pPr>
            <a:lvl7pPr lvl="6" rtl="0">
              <a:buNone/>
              <a:defRPr sz="1300">
                <a:latin typeface="Calibri"/>
                <a:ea typeface="Calibri"/>
                <a:cs typeface="Calibri"/>
                <a:sym typeface="Calibri"/>
              </a:defRPr>
            </a:lvl7pPr>
            <a:lvl8pPr lvl="7" rtl="0">
              <a:buNone/>
              <a:defRPr sz="1300">
                <a:latin typeface="Calibri"/>
                <a:ea typeface="Calibri"/>
                <a:cs typeface="Calibri"/>
                <a:sym typeface="Calibri"/>
              </a:defRPr>
            </a:lvl8pPr>
            <a:lvl9pPr lvl="8" rtl="0">
              <a:buNone/>
              <a:defRPr sz="1300">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823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0" y="1"/>
            <a:ext cx="9144000" cy="685800"/>
          </a:xfrm>
          <a:prstGeom prst="rect">
            <a:avLst/>
          </a:prstGeom>
          <a:solidFill>
            <a:srgbClr val="FFFFFF"/>
          </a:solid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rgbClr val="31859B"/>
              </a:buClr>
              <a:buSzPts val="2400"/>
              <a:buFont typeface="Avenir"/>
              <a:buNone/>
              <a:defRPr>
                <a:solidFill>
                  <a:srgbClr val="31859B"/>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0" y="706311"/>
            <a:ext cx="9144000" cy="4039800"/>
          </a:xfrm>
          <a:prstGeom prst="rect">
            <a:avLst/>
          </a:prstGeom>
          <a:solidFill>
            <a:srgbClr val="FFFFFF"/>
          </a:solidFill>
          <a:ln>
            <a:noFill/>
          </a:ln>
        </p:spPr>
        <p:txBody>
          <a:bodyPr spcFirstLastPara="1" wrap="square" lIns="91425" tIns="45700" rIns="91425" bIns="45700" anchor="t" anchorCtr="0">
            <a:normAutofit/>
          </a:bodyPr>
          <a:lstStyle>
            <a:lvl1pPr marL="457200" lvl="0" indent="-400050" algn="l" rtl="0">
              <a:lnSpc>
                <a:spcPct val="100000"/>
              </a:lnSpc>
              <a:spcBef>
                <a:spcPts val="360"/>
              </a:spcBef>
              <a:spcAft>
                <a:spcPts val="0"/>
              </a:spcAft>
              <a:buClr>
                <a:schemeClr val="dk1"/>
              </a:buClr>
              <a:buSzPts val="2700"/>
              <a:buChar char="•"/>
              <a:defRPr/>
            </a:lvl1pPr>
            <a:lvl2pPr marL="914400" lvl="1" indent="-342900" algn="l" rtl="0">
              <a:lnSpc>
                <a:spcPct val="100000"/>
              </a:lnSpc>
              <a:spcBef>
                <a:spcPts val="360"/>
              </a:spcBef>
              <a:spcAft>
                <a:spcPts val="0"/>
              </a:spcAft>
              <a:buClr>
                <a:schemeClr val="dk1"/>
              </a:buClr>
              <a:buSzPts val="1800"/>
              <a:buChar char="o"/>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1" name="Google Shape;101;p26"/>
          <p:cNvSpPr txBox="1">
            <a:spLocks noGrp="1"/>
          </p:cNvSpPr>
          <p:nvPr>
            <p:ph type="sldNum" idx="12"/>
          </p:nvPr>
        </p:nvSpPr>
        <p:spPr>
          <a:xfrm>
            <a:off x="6895704" y="4810070"/>
            <a:ext cx="2133600" cy="273900"/>
          </a:xfrm>
          <a:prstGeom prst="rect">
            <a:avLst/>
          </a:prstGeom>
          <a:noFill/>
          <a:ln>
            <a:noFill/>
          </a:ln>
        </p:spPr>
        <p:txBody>
          <a:bodyPr spcFirstLastPara="1" wrap="square" lIns="91425" tIns="45700" rIns="91425" bIns="45700" anchor="ctr" anchorCtr="0">
            <a:normAutofit lnSpcReduction="10000"/>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8117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669727" y="234404"/>
            <a:ext cx="7804500" cy="1138500"/>
          </a:xfrm>
          <a:prstGeom prst="rect">
            <a:avLst/>
          </a:prstGeom>
          <a:noFill/>
          <a:ln>
            <a:noFill/>
          </a:ln>
        </p:spPr>
        <p:txBody>
          <a:bodyPr spcFirstLastPara="1" wrap="square" lIns="91425" tIns="91425" rIns="91425" bIns="91425" anchor="ctr" anchorCtr="0">
            <a:normAutofit/>
          </a:bodyPr>
          <a:lstStyle>
            <a:lvl1pPr marL="0" marR="0" lvl="0" indent="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0" marR="0" lvl="1" indent="1524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2pPr>
            <a:lvl3pPr marL="0" marR="0" lvl="2" indent="292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3pPr>
            <a:lvl4pPr marL="0" marR="0" lvl="3" indent="4445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4pPr>
            <a:lvl5pPr marL="0" marR="0" lvl="4" indent="5842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5pPr>
            <a:lvl6pPr marL="0" marR="0" lvl="5" indent="7366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6pPr>
            <a:lvl7pPr marL="0" marR="0" lvl="6" indent="8890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7pPr>
            <a:lvl8pPr marL="0" marR="0" lvl="7" indent="10287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8pPr>
            <a:lvl9pPr marL="0" marR="0" lvl="8" indent="1181100" algn="ctr" rtl="0">
              <a:lnSpc>
                <a:spcPct val="100000"/>
              </a:lnSpc>
              <a:spcBef>
                <a:spcPts val="0"/>
              </a:spcBef>
              <a:spcAft>
                <a:spcPts val="0"/>
              </a:spcAft>
              <a:buClr>
                <a:srgbClr val="000000"/>
              </a:buClr>
              <a:buSzPts val="28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4" name="Google Shape;104;p27"/>
          <p:cNvSpPr txBox="1">
            <a:spLocks noGrp="1"/>
          </p:cNvSpPr>
          <p:nvPr>
            <p:ph type="body" idx="1"/>
          </p:nvPr>
        </p:nvSpPr>
        <p:spPr>
          <a:xfrm>
            <a:off x="669727" y="1372939"/>
            <a:ext cx="7804500" cy="3315000"/>
          </a:xfrm>
          <a:prstGeom prst="rect">
            <a:avLst/>
          </a:prstGeom>
          <a:noFill/>
          <a:ln>
            <a:noFill/>
          </a:ln>
        </p:spPr>
        <p:txBody>
          <a:bodyPr spcFirstLastPara="1" wrap="square" lIns="91425" tIns="91425" rIns="91425" bIns="91425" anchor="ctr" anchorCtr="0">
            <a:normAutofit/>
          </a:bodyPr>
          <a:lstStyle>
            <a:lvl1pPr marL="457200" marR="0" lvl="0"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L="914400" marR="0" lvl="1"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L="1371600" marR="0" lvl="2"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L="1828800" marR="0" lvl="3"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L="2286000" marR="0" lvl="4"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L="2743200" marR="0" lvl="5"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L="3200400" marR="0" lvl="6"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L="3657600" marR="0" lvl="7"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L="4114800" marR="0" lvl="8" indent="-33655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5" name="Google Shape;105;p27"/>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rmAutofit fontScale="92500" lnSpcReduction="20000"/>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extLst>
      <p:ext uri="{BB962C8B-B14F-4D97-AF65-F5344CB8AC3E}">
        <p14:creationId xmlns:p14="http://schemas.microsoft.com/office/powerpoint/2010/main" val="135175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 Dark copy">
  <p:cSld name="Blank - Dark copy">
    <p:bg>
      <p:bgPr>
        <a:solidFill>
          <a:srgbClr val="FFFFFF"/>
        </a:solidFill>
        <a:effectLst/>
      </p:bgPr>
    </p:bg>
    <p:spTree>
      <p:nvGrpSpPr>
        <p:cNvPr id="1" name="Shape 106"/>
        <p:cNvGrpSpPr/>
        <p:nvPr/>
      </p:nvGrpSpPr>
      <p:grpSpPr>
        <a:xfrm>
          <a:off x="0" y="0"/>
          <a:ext cx="0" cy="0"/>
          <a:chOff x="0" y="0"/>
          <a:chExt cx="0" cy="0"/>
        </a:xfrm>
      </p:grpSpPr>
      <p:sp>
        <p:nvSpPr>
          <p:cNvPr id="107" name="Google Shape;107;p28"/>
          <p:cNvSpPr txBox="1">
            <a:spLocks noGrp="1"/>
          </p:cNvSpPr>
          <p:nvPr>
            <p:ph type="sldNum" idx="12"/>
          </p:nvPr>
        </p:nvSpPr>
        <p:spPr>
          <a:xfrm>
            <a:off x="6334808" y="3404306"/>
            <a:ext cx="147600" cy="138000"/>
          </a:xfrm>
          <a:prstGeom prst="rect">
            <a:avLst/>
          </a:prstGeom>
          <a:noFill/>
          <a:ln>
            <a:noFill/>
          </a:ln>
        </p:spPr>
        <p:txBody>
          <a:bodyPr spcFirstLastPara="1" wrap="square" lIns="15025" tIns="15025" rIns="15025" bIns="15025" anchor="ctr" anchorCtr="0">
            <a:spAutoFit/>
          </a:bodyPr>
          <a:lstStyle>
            <a:lvl1pPr marL="0" lvl="0" indent="0" algn="r" rtl="0">
              <a:lnSpc>
                <a:spcPct val="100000"/>
              </a:lnSpc>
              <a:spcBef>
                <a:spcPts val="0"/>
              </a:spcBef>
              <a:spcAft>
                <a:spcPts val="0"/>
              </a:spcAft>
              <a:buClr>
                <a:srgbClr val="888C8F"/>
              </a:buClr>
              <a:buSzPts val="700"/>
              <a:buFont typeface="Helvetica Neue"/>
              <a:buNone/>
              <a:defRPr sz="700">
                <a:solidFill>
                  <a:srgbClr val="888C8F"/>
                </a:solidFill>
              </a:defRPr>
            </a:lvl1pPr>
            <a:lvl2pPr marL="0" lvl="1" indent="0" algn="r" rtl="0">
              <a:lnSpc>
                <a:spcPct val="100000"/>
              </a:lnSpc>
              <a:spcBef>
                <a:spcPts val="0"/>
              </a:spcBef>
              <a:spcAft>
                <a:spcPts val="0"/>
              </a:spcAft>
              <a:buClr>
                <a:srgbClr val="888C8F"/>
              </a:buClr>
              <a:buSzPts val="700"/>
              <a:buFont typeface="Helvetica Neue"/>
              <a:buNone/>
              <a:defRPr sz="700">
                <a:solidFill>
                  <a:srgbClr val="888C8F"/>
                </a:solidFill>
              </a:defRPr>
            </a:lvl2pPr>
            <a:lvl3pPr marL="0" lvl="2" indent="0" algn="r" rtl="0">
              <a:lnSpc>
                <a:spcPct val="100000"/>
              </a:lnSpc>
              <a:spcBef>
                <a:spcPts val="0"/>
              </a:spcBef>
              <a:spcAft>
                <a:spcPts val="0"/>
              </a:spcAft>
              <a:buClr>
                <a:srgbClr val="888C8F"/>
              </a:buClr>
              <a:buSzPts val="700"/>
              <a:buFont typeface="Helvetica Neue"/>
              <a:buNone/>
              <a:defRPr sz="700">
                <a:solidFill>
                  <a:srgbClr val="888C8F"/>
                </a:solidFill>
              </a:defRPr>
            </a:lvl3pPr>
            <a:lvl4pPr marL="0" lvl="3" indent="0" algn="r" rtl="0">
              <a:lnSpc>
                <a:spcPct val="100000"/>
              </a:lnSpc>
              <a:spcBef>
                <a:spcPts val="0"/>
              </a:spcBef>
              <a:spcAft>
                <a:spcPts val="0"/>
              </a:spcAft>
              <a:buClr>
                <a:srgbClr val="888C8F"/>
              </a:buClr>
              <a:buSzPts val="700"/>
              <a:buFont typeface="Helvetica Neue"/>
              <a:buNone/>
              <a:defRPr sz="700">
                <a:solidFill>
                  <a:srgbClr val="888C8F"/>
                </a:solidFill>
              </a:defRPr>
            </a:lvl4pPr>
            <a:lvl5pPr marL="0" lvl="4" indent="0" algn="r" rtl="0">
              <a:lnSpc>
                <a:spcPct val="100000"/>
              </a:lnSpc>
              <a:spcBef>
                <a:spcPts val="0"/>
              </a:spcBef>
              <a:spcAft>
                <a:spcPts val="0"/>
              </a:spcAft>
              <a:buClr>
                <a:srgbClr val="888C8F"/>
              </a:buClr>
              <a:buSzPts val="700"/>
              <a:buFont typeface="Helvetica Neue"/>
              <a:buNone/>
              <a:defRPr sz="700">
                <a:solidFill>
                  <a:srgbClr val="888C8F"/>
                </a:solidFill>
              </a:defRPr>
            </a:lvl5pPr>
            <a:lvl6pPr marL="0" lvl="5" indent="0" algn="r" rtl="0">
              <a:lnSpc>
                <a:spcPct val="100000"/>
              </a:lnSpc>
              <a:spcBef>
                <a:spcPts val="0"/>
              </a:spcBef>
              <a:spcAft>
                <a:spcPts val="0"/>
              </a:spcAft>
              <a:buClr>
                <a:srgbClr val="888C8F"/>
              </a:buClr>
              <a:buSzPts val="700"/>
              <a:buFont typeface="Helvetica Neue"/>
              <a:buNone/>
              <a:defRPr sz="700">
                <a:solidFill>
                  <a:srgbClr val="888C8F"/>
                </a:solidFill>
              </a:defRPr>
            </a:lvl6pPr>
            <a:lvl7pPr marL="0" lvl="6" indent="0" algn="r" rtl="0">
              <a:lnSpc>
                <a:spcPct val="100000"/>
              </a:lnSpc>
              <a:spcBef>
                <a:spcPts val="0"/>
              </a:spcBef>
              <a:spcAft>
                <a:spcPts val="0"/>
              </a:spcAft>
              <a:buClr>
                <a:srgbClr val="888C8F"/>
              </a:buClr>
              <a:buSzPts val="700"/>
              <a:buFont typeface="Helvetica Neue"/>
              <a:buNone/>
              <a:defRPr sz="700">
                <a:solidFill>
                  <a:srgbClr val="888C8F"/>
                </a:solidFill>
              </a:defRPr>
            </a:lvl7pPr>
            <a:lvl8pPr marL="0" lvl="7" indent="0" algn="r" rtl="0">
              <a:lnSpc>
                <a:spcPct val="100000"/>
              </a:lnSpc>
              <a:spcBef>
                <a:spcPts val="0"/>
              </a:spcBef>
              <a:spcAft>
                <a:spcPts val="0"/>
              </a:spcAft>
              <a:buClr>
                <a:srgbClr val="888C8F"/>
              </a:buClr>
              <a:buSzPts val="700"/>
              <a:buFont typeface="Helvetica Neue"/>
              <a:buNone/>
              <a:defRPr sz="700">
                <a:solidFill>
                  <a:srgbClr val="888C8F"/>
                </a:solidFill>
              </a:defRPr>
            </a:lvl8pPr>
            <a:lvl9pPr marL="0" lvl="8" indent="0" algn="r" rtl="0">
              <a:lnSpc>
                <a:spcPct val="100000"/>
              </a:lnSpc>
              <a:spcBef>
                <a:spcPts val="0"/>
              </a:spcBef>
              <a:spcAft>
                <a:spcPts val="0"/>
              </a:spcAft>
              <a:buClr>
                <a:srgbClr val="888C8F"/>
              </a:buClr>
              <a:buSzPts val="700"/>
              <a:buFont typeface="Helvetica Neue"/>
              <a:buNone/>
              <a:defRPr sz="700">
                <a:solidFill>
                  <a:srgbClr val="888C8F"/>
                </a:solidFill>
              </a:defRPr>
            </a:lvl9pPr>
          </a:lstStyle>
          <a:p>
            <a:pPr marL="0" lvl="0" indent="0" algn="r" rtl="0">
              <a:spcBef>
                <a:spcPts val="0"/>
              </a:spcBef>
              <a:spcAft>
                <a:spcPts val="0"/>
              </a:spcAft>
              <a:buNone/>
            </a:pPr>
            <a:fld id="{00000000-1234-1234-1234-123412341234}" type="slidenum">
              <a:rPr lang="en"/>
              <a:t>‹#›</a:t>
            </a:fld>
            <a:endParaRPr sz="1000">
              <a:solidFill>
                <a:schemeClr val="dk2"/>
              </a:solidFill>
            </a:endParaRPr>
          </a:p>
        </p:txBody>
      </p:sp>
    </p:spTree>
    <p:extLst>
      <p:ext uri="{BB962C8B-B14F-4D97-AF65-F5344CB8AC3E}">
        <p14:creationId xmlns:p14="http://schemas.microsoft.com/office/powerpoint/2010/main" val="303146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rtl="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2207423"/>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hyperlink" Target="https://fates-users-guide.readthedocs.io/en/latest/index.html"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hyperlink" Target="https://fates-users-guide.readthedocs.io/en/latest/user/Table-of-FATES-API-and-HLM-STATUS.html"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github.com/NGEET/fates/tags" TargetMode="External"/><Relationship Id="rId5" Type="http://schemas.openxmlformats.org/officeDocument/2006/relationships/hyperlink" Target="https://github.com/NGEET/fates/issues" TargetMode="External"/><Relationship Id="rId4" Type="http://schemas.openxmlformats.org/officeDocument/2006/relationships/hyperlink" Target="https://github.com/NGEET/fates/discussion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hyperlink" Target="https://groups.google.com/g/fates_model"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hyperlink" Target="https://github.com/NGEET/fates/wiki/2024-Software-Engineering-meeting-notes" TargetMode="External"/><Relationship Id="rId4" Type="http://schemas.openxmlformats.org/officeDocument/2006/relationships/hyperlink" Target="https://ngee-tropics.lbl.gov/publications/publications-list/"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ciceroOslo/CLM-CET" TargetMode="External"/><Relationship Id="rId3" Type="http://schemas.openxmlformats.org/officeDocument/2006/relationships/image" Target="../media/image2.png"/><Relationship Id="rId7" Type="http://schemas.openxmlformats.org/officeDocument/2006/relationships/hyperlink" Target="https://escomp.github.io/ctsm-docs/versions/master/html/index.html"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hyperlink" Target="https://github.com/ESCOMP/CTSM/discussions" TargetMode="External"/><Relationship Id="rId5" Type="http://schemas.openxmlformats.org/officeDocument/2006/relationships/hyperlink" Target="https://docs.e3sm.org/E3SM/" TargetMode="External"/><Relationship Id="rId10" Type="http://schemas.openxmlformats.org/officeDocument/2006/relationships/hyperlink" Target="https://esmci.github.io/cime/versions/master/html/index.html" TargetMode="External"/><Relationship Id="rId4" Type="http://schemas.openxmlformats.org/officeDocument/2006/relationships/hyperlink" Target="https://github.com/E3SM-Project/E3SM/discussions" TargetMode="External"/><Relationship Id="rId9" Type="http://schemas.openxmlformats.org/officeDocument/2006/relationships/hyperlink" Target="https://cicero.oslo.no/en/employees/rosie-fishe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github.com/qforestlab/UGent-hpc-introduc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NGEET/fates-tutorial/" TargetMode="External"/><Relationship Id="rId4" Type="http://schemas.openxmlformats.org/officeDocument/2006/relationships/hyperlink" Target="https://github.com/sdeherto/CLM-FATES4UGen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www.xquartz.or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rtal.hpc.vub.be/"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www.cesm.ucar.edu/models/cesm2/config/grids.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www.cesm.ucar.edu/models/cesm2/config/compsets.html"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www.cesm.ucar.edu/models/cesm2/config/compset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www.cesm.ucar.edu/models/cesm2/settings/current/clm5_0_nml.html"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www.cesm.ucar.edu/models/cesm2/config/compsets.html" TargetMode="External"/><Relationship Id="rId2" Type="http://schemas.openxmlformats.org/officeDocument/2006/relationships/hyperlink" Target="https://www.cesm.ucar.edu/models/cesm2/settings/2.2.0/clm5_0_nml.html" TargetMode="External"/><Relationship Id="rId1" Type="http://schemas.openxmlformats.org/officeDocument/2006/relationships/slideLayout" Target="../slideLayouts/slideLayout12.xml"/><Relationship Id="rId6" Type="http://schemas.openxmlformats.org/officeDocument/2006/relationships/hyperlink" Target="https://github.com/sdeherto/CLM-FATES4UGent/tree/main/plotting" TargetMode="External"/><Relationship Id="rId5" Type="http://schemas.openxmlformats.org/officeDocument/2006/relationships/hyperlink" Target="http://www.cesm.ucar.edu/models/cesm2/" TargetMode="External"/><Relationship Id="rId4" Type="http://schemas.openxmlformats.org/officeDocument/2006/relationships/hyperlink" Target="https://escomp.github.io/ctsm-docs/versions/release-clm5.0/html/tech_note/index.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fates-users-guide.readthedocs.io/projects/tutorial/en/latest/parameter_file_tools.html"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GEET/fates/blob/e06e0dfcaf6347993d47dc29944e952d3e4412f7/parameter_files/fates_params_default.cdl#L941"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hyperlink" Target="https://fates-users-guide.readthedocs.io/projects/tutorial/en/latest/create_scripts.html" TargetMode="External"/><Relationship Id="rId4" Type="http://schemas.openxmlformats.org/officeDocument/2006/relationships/hyperlink" Target="https://github.com/sdeherto/CLM-FATES4UGent/tree/main/runscrip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hyperlink" Target="https://fates-users-guide.readthedocs.io/projects/tutorial/en/latest/history_outputs.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hyperlink" Target="https://github.com/NGEET/fates-tutorial/tree/main/fates-tutorial-jupyter-book"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hyperlink" Target="https://github.com/NGEET/fates/blob/main/main/FatesHistoryInterfaceMod.F90" TargetMode="Externa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NGEET/fates" TargetMode="Externa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NGEET/fates/blob/main/parameter_files/fates_params_default.cdl" TargetMode="External"/><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s://fates-users-guide.readthedocs.io/projects/tutorial/en/latest/new_site.html"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hyperlink" Target="https://ngt-data.lbl.gov/dois/NGT0062/"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hyperlink" Target="https://hydro.iis.u-tokyo.ac.jp/GSWP3/index.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s://fates-users-guide.readthedocs.io/projects/tutorial/en/latest/inventory_data.html"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ftp.cgd.ucar.edu/cesm/inputdata/atm/datm7/atm_forcing.datm7.GSWP3.0.5d.v1.c170516/"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hyperlink" Target="https://ftp.cgd.ucar.edu/cesm/inputdata/" TargetMode="External"/><Relationship Id="rId5" Type="http://schemas.openxmlformats.org/officeDocument/2006/relationships/hyperlink" Target="https://github.com/NGEET/fates-tutorial/blob/main/tools/Make_surface_domain_files.ipynb" TargetMode="External"/><Relationship Id="rId4" Type="http://schemas.openxmlformats.org/officeDocument/2006/relationships/hyperlink" Target="https://github.com/NGEET/fates-tutorial/blob/main/tools/Make_met_drivers.ipynb"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hyperlink" Target="https://fates-users-guide.readthedocs.io/projects/tutorial/en/latest/history_outputs.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fates-users-guide.readthedocs.io/projects/tutorial/en/latest/history_outputs.html#fates-history-dimensions" TargetMode="External"/><Relationship Id="rId7" Type="http://schemas.openxmlformats.org/officeDocument/2006/relationships/hyperlink" Target="https://github.com/NGEET/fates-tutorial/blob/702666f51bd0b837173418026cfa667991609b13/run_scripts/create_elm-fates-singlepoint-1pft_gswp3_invinit.sh#L120-L143" TargetMode="External"/><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hyperlink" Target="https://github.com/NGEET/fates/blob/e06e0dfcaf6347993d47dc29944e952d3e4412f7/main/FatesHistoryInterfaceMod.F90#L8488" TargetMode="External"/><Relationship Id="rId5" Type="http://schemas.openxmlformats.org/officeDocument/2006/relationships/hyperlink" Target="https://github.com/NGEET/fates/blob/e06e0dfcaf6347993d47dc29944e952d3e4412f7/main/FatesHistoryInterfaceMod.F90#L8480" TargetMode="External"/><Relationship Id="rId4" Type="http://schemas.openxmlformats.org/officeDocument/2006/relationships/hyperlink" Target="https://github.com/NGEET/fates/blob/main/main/FatesHistoryInterfaceMod.F90" TargetMode="External"/><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69" name="Google Shape;69;p1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70" name="Google Shape;70;p1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Running FATES </a:t>
            </a:r>
            <a:endParaRPr sz="3444" b="1" dirty="0">
              <a:solidFill>
                <a:schemeClr val="lt1"/>
              </a:solidFill>
            </a:endParaRPr>
          </a:p>
          <a:p>
            <a:pPr marL="0" marR="152400" lvl="0" indent="0" algn="ctr" rtl="0">
              <a:spcBef>
                <a:spcPts val="0"/>
              </a:spcBef>
              <a:spcAft>
                <a:spcPts val="0"/>
              </a:spcAft>
              <a:buClr>
                <a:schemeClr val="dk1"/>
              </a:buClr>
              <a:buSzPts val="1100"/>
              <a:buFont typeface="Arial"/>
              <a:buNone/>
            </a:pPr>
            <a:r>
              <a:rPr lang="en" sz="1600" b="1" dirty="0">
                <a:solidFill>
                  <a:schemeClr val="lt1"/>
                </a:solidFill>
              </a:rPr>
              <a:t>FATES tutorial @ UGent</a:t>
            </a:r>
            <a:endParaRPr sz="1800" b="1" dirty="0">
              <a:solidFill>
                <a:schemeClr val="lt1"/>
              </a:solidFill>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a:t>
            </a:r>
            <a:r>
              <a:rPr lang="en" b="1">
                <a:solidFill>
                  <a:srgbClr val="31859B"/>
                </a:solidFill>
              </a:rPr>
              <a:t>rocesses in FATES</a:t>
            </a:r>
            <a:endParaRPr b="1">
              <a:solidFill>
                <a:srgbClr val="31859B"/>
              </a:solidFill>
            </a:endParaRPr>
          </a:p>
        </p:txBody>
      </p:sp>
      <p:grpSp>
        <p:nvGrpSpPr>
          <p:cNvPr id="271" name="Google Shape;271;p39"/>
          <p:cNvGrpSpPr/>
          <p:nvPr/>
        </p:nvGrpSpPr>
        <p:grpSpPr>
          <a:xfrm>
            <a:off x="945853" y="973532"/>
            <a:ext cx="7710798" cy="4054680"/>
            <a:chOff x="1249525" y="821125"/>
            <a:chExt cx="6644948" cy="3627700"/>
          </a:xfrm>
        </p:grpSpPr>
        <p:pic>
          <p:nvPicPr>
            <p:cNvPr id="272" name="Google Shape;272;p39"/>
            <p:cNvPicPr preferRelativeResize="0"/>
            <p:nvPr/>
          </p:nvPicPr>
          <p:blipFill>
            <a:blip r:embed="rId3">
              <a:alphaModFix/>
            </a:blip>
            <a:stretch>
              <a:fillRect/>
            </a:stretch>
          </p:blipFill>
          <p:spPr>
            <a:xfrm>
              <a:off x="1249525" y="832400"/>
              <a:ext cx="6644948" cy="3276526"/>
            </a:xfrm>
            <a:prstGeom prst="rect">
              <a:avLst/>
            </a:prstGeom>
            <a:noFill/>
            <a:ln>
              <a:noFill/>
            </a:ln>
          </p:spPr>
        </p:pic>
        <p:sp>
          <p:nvSpPr>
            <p:cNvPr id="273" name="Google Shape;273;p39"/>
            <p:cNvSpPr txBox="1"/>
            <p:nvPr/>
          </p:nvSpPr>
          <p:spPr>
            <a:xfrm>
              <a:off x="4610000" y="4070825"/>
              <a:ext cx="12834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Cohort scale</a:t>
              </a:r>
              <a:endParaRPr>
                <a:solidFill>
                  <a:srgbClr val="FF9900"/>
                </a:solidFill>
              </a:endParaRPr>
            </a:p>
          </p:txBody>
        </p:sp>
        <p:sp>
          <p:nvSpPr>
            <p:cNvPr id="274" name="Google Shape;274;p39"/>
            <p:cNvSpPr txBox="1"/>
            <p:nvPr/>
          </p:nvSpPr>
          <p:spPr>
            <a:xfrm>
              <a:off x="6138450" y="4070825"/>
              <a:ext cx="12834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Patch scale</a:t>
              </a:r>
              <a:endParaRPr>
                <a:solidFill>
                  <a:srgbClr val="FF9900"/>
                </a:solidFill>
              </a:endParaRPr>
            </a:p>
          </p:txBody>
        </p:sp>
        <p:cxnSp>
          <p:nvCxnSpPr>
            <p:cNvPr id="275" name="Google Shape;275;p39"/>
            <p:cNvCxnSpPr/>
            <p:nvPr/>
          </p:nvCxnSpPr>
          <p:spPr>
            <a:xfrm>
              <a:off x="5962725" y="1601225"/>
              <a:ext cx="0" cy="2550900"/>
            </a:xfrm>
            <a:prstGeom prst="straightConnector1">
              <a:avLst/>
            </a:prstGeom>
            <a:noFill/>
            <a:ln w="38100" cap="flat" cmpd="sng">
              <a:solidFill>
                <a:srgbClr val="E69138"/>
              </a:solidFill>
              <a:prstDash val="dash"/>
              <a:round/>
              <a:headEnd type="none" w="med" len="med"/>
              <a:tailEnd type="none" w="med" len="med"/>
            </a:ln>
          </p:spPr>
        </p:cxnSp>
        <p:sp>
          <p:nvSpPr>
            <p:cNvPr id="276" name="Google Shape;276;p39"/>
            <p:cNvSpPr txBox="1"/>
            <p:nvPr/>
          </p:nvSpPr>
          <p:spPr>
            <a:xfrm>
              <a:off x="1258200" y="821125"/>
              <a:ext cx="775200" cy="468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ELM or CLM</a:t>
              </a:r>
              <a:endParaRPr sz="800"/>
            </a:p>
          </p:txBody>
        </p:sp>
      </p:grpSp>
      <p:pic>
        <p:nvPicPr>
          <p:cNvPr id="277" name="Google Shape;277;p39"/>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78" name="Google Shape;278;p39"/>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1792" name="Google Shape;1792;p16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793" name="Google Shape;1793;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sp>
        <p:nvSpPr>
          <p:cNvPr id="1794" name="Google Shape;1794;p163"/>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Getting help with FATES</a:t>
            </a:r>
            <a:endParaRPr b="1">
              <a:solidFill>
                <a:srgbClr val="31859B"/>
              </a:solidFill>
            </a:endParaRPr>
          </a:p>
        </p:txBody>
      </p:sp>
      <p:sp>
        <p:nvSpPr>
          <p:cNvPr id="1795" name="Google Shape;1795;p163"/>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i="1">
                <a:solidFill>
                  <a:schemeClr val="dk2"/>
                </a:solidFill>
                <a:highlight>
                  <a:srgbClr val="FFFFFF"/>
                </a:highlight>
                <a:latin typeface="Calibri"/>
                <a:ea typeface="Calibri"/>
                <a:cs typeface="Calibri"/>
                <a:sym typeface="Calibri"/>
              </a:rPr>
              <a:t>How to use FATES: </a:t>
            </a:r>
            <a:r>
              <a:rPr lang="en" sz="1800" u="sng">
                <a:solidFill>
                  <a:schemeClr val="hlink"/>
                </a:solidFill>
                <a:highlight>
                  <a:srgbClr val="FFFFFF"/>
                </a:highlight>
                <a:latin typeface="Calibri"/>
                <a:ea typeface="Calibri"/>
                <a:cs typeface="Calibri"/>
                <a:sym typeface="Calibri"/>
                <a:hlinkClick r:id="rId4"/>
              </a:rPr>
              <a:t>FATES User’s Guide</a:t>
            </a:r>
            <a:endParaRPr sz="1800">
              <a:solidFill>
                <a:schemeClr val="dk2"/>
              </a:solidFill>
              <a:highlight>
                <a:srgbClr val="FFFFFF"/>
              </a:highlight>
              <a:latin typeface="Calibri"/>
              <a:ea typeface="Calibri"/>
              <a:cs typeface="Calibri"/>
              <a:sym typeface="Calibri"/>
            </a:endParaRPr>
          </a:p>
          <a:p>
            <a:pPr marL="914400" lvl="1" indent="-342900" algn="l" rtl="0">
              <a:lnSpc>
                <a:spcPct val="115000"/>
              </a:lnSpc>
              <a:spcBef>
                <a:spcPts val="0"/>
              </a:spcBef>
              <a:spcAft>
                <a:spcPts val="0"/>
              </a:spcAft>
              <a:buClr>
                <a:schemeClr val="dk2"/>
              </a:buClr>
              <a:buSzPts val="1800"/>
              <a:buFont typeface="Calibri"/>
              <a:buChar char="○"/>
            </a:pPr>
            <a:r>
              <a:rPr lang="en" sz="1800">
                <a:solidFill>
                  <a:schemeClr val="dk2"/>
                </a:solidFill>
                <a:highlight>
                  <a:srgbClr val="FFFFFF"/>
                </a:highlight>
                <a:latin typeface="Calibri"/>
                <a:ea typeface="Calibri"/>
                <a:cs typeface="Calibri"/>
                <a:sym typeface="Calibri"/>
              </a:rPr>
              <a:t>Tutorial, Developer’s Guide and Technical Doc are all searchable via user’s guide</a:t>
            </a:r>
            <a:endParaRPr sz="1800">
              <a:solidFill>
                <a:schemeClr val="dk2"/>
              </a:solidFill>
              <a:highlight>
                <a:srgbClr val="FFFFFF"/>
              </a:highlight>
              <a:latin typeface="Calibri"/>
              <a:ea typeface="Calibri"/>
              <a:cs typeface="Calibri"/>
              <a:sym typeface="Calibri"/>
            </a:endParaRPr>
          </a:p>
          <a:p>
            <a:pPr marL="914400" lvl="1" indent="-342900" algn="l" rtl="0">
              <a:lnSpc>
                <a:spcPct val="115000"/>
              </a:lnSpc>
              <a:spcBef>
                <a:spcPts val="0"/>
              </a:spcBef>
              <a:spcAft>
                <a:spcPts val="0"/>
              </a:spcAft>
              <a:buClr>
                <a:schemeClr val="dk2"/>
              </a:buClr>
              <a:buSzPts val="1800"/>
              <a:buFont typeface="Calibri"/>
              <a:buChar char="○"/>
            </a:pPr>
            <a:r>
              <a:rPr lang="en" sz="1800">
                <a:solidFill>
                  <a:schemeClr val="dk2"/>
                </a:solidFill>
                <a:highlight>
                  <a:srgbClr val="FFFFFF"/>
                </a:highlight>
                <a:latin typeface="Calibri"/>
                <a:ea typeface="Calibri"/>
                <a:cs typeface="Calibri"/>
                <a:sym typeface="Calibri"/>
              </a:rPr>
              <a:t>All are under development and we welcome contributions</a:t>
            </a:r>
            <a:endParaRPr sz="1800">
              <a:solidFill>
                <a:schemeClr val="dk2"/>
              </a:solidFill>
              <a:highlight>
                <a:schemeClr val="lt1"/>
              </a:highlight>
              <a:latin typeface="Calibri"/>
              <a:ea typeface="Calibri"/>
              <a:cs typeface="Calibri"/>
              <a:sym typeface="Calibri"/>
            </a:endParaRPr>
          </a:p>
        </p:txBody>
      </p:sp>
      <p:pic>
        <p:nvPicPr>
          <p:cNvPr id="1796" name="Google Shape;1796;p163"/>
          <p:cNvPicPr preferRelativeResize="0"/>
          <p:nvPr/>
        </p:nvPicPr>
        <p:blipFill rotWithShape="1">
          <a:blip r:embed="rId5">
            <a:alphaModFix/>
          </a:blip>
          <a:srcRect b="22708"/>
          <a:stretch/>
        </p:blipFill>
        <p:spPr>
          <a:xfrm>
            <a:off x="1527900" y="2092000"/>
            <a:ext cx="5707877" cy="2571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164"/>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02" name="Google Shape;1802;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03" name="Google Shape;1803;p164"/>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Getting help with FATES - Github</a:t>
            </a:r>
            <a:endParaRPr b="1">
              <a:solidFill>
                <a:srgbClr val="31859B"/>
              </a:solidFill>
            </a:endParaRPr>
          </a:p>
        </p:txBody>
      </p:sp>
      <p:sp>
        <p:nvSpPr>
          <p:cNvPr id="1804" name="Google Shape;1804;p164"/>
          <p:cNvSpPr txBox="1"/>
          <p:nvPr/>
        </p:nvSpPr>
        <p:spPr>
          <a:xfrm>
            <a:off x="60850" y="706800"/>
            <a:ext cx="66615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Asking questions/getting help</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Github Discussions Board</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The best way to reach us!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Subsections: Ideas, Q&amp;A, Announcements, Papers and more</a:t>
            </a:r>
            <a:endParaRPr kumimoji="0"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Found a bug</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Submit a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5"/>
              </a:rPr>
              <a:t>Github Issue</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If you are not sure, it’s ok to start a new discussion thread</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More detail is always better</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Staying up to date</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6"/>
              </a:rPr>
              <a:t>Github Tags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Semantic Versioning</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HLM-FATES Application Program Interface (API) updated often (~2 months)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7"/>
              </a:rPr>
              <a:t>FATES User’s Guide compatibility table</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p:txBody>
      </p:sp>
      <p:pic>
        <p:nvPicPr>
          <p:cNvPr id="1805" name="Google Shape;1805;p164"/>
          <p:cNvPicPr preferRelativeResize="0"/>
          <p:nvPr/>
        </p:nvPicPr>
        <p:blipFill>
          <a:blip r:embed="rId8">
            <a:alphaModFix/>
          </a:blip>
          <a:stretch>
            <a:fillRect/>
          </a:stretch>
        </p:blipFill>
        <p:spPr>
          <a:xfrm>
            <a:off x="6676525" y="1573675"/>
            <a:ext cx="1908575" cy="1908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16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11" name="Google Shape;1811;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12" name="Google Shape;1812;p165"/>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a:t>
            </a:r>
            <a:endParaRPr b="1">
              <a:solidFill>
                <a:srgbClr val="31859B"/>
              </a:solidFill>
            </a:endParaRPr>
          </a:p>
        </p:txBody>
      </p:sp>
      <p:sp>
        <p:nvSpPr>
          <p:cNvPr id="1813" name="Google Shape;1813;p165"/>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FATES Model Google Group</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Request to join: </a:t>
            </a:r>
            <a:r>
              <a:rPr kumimoji="0" lang="en" sz="1800" b="0" i="0" u="sng" strike="noStrike" kern="0" cap="none" spc="0" normalizeH="0" baseline="0" noProof="0" dirty="0">
                <a:ln>
                  <a:noFill/>
                </a:ln>
                <a:solidFill>
                  <a:srgbClr val="0097A7"/>
                </a:solidFill>
                <a:effectLst/>
                <a:highlight>
                  <a:srgbClr val="FFFFFF"/>
                </a:highligh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https://groups.google.com/g/fates_model</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FATES Modeling Community Call</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Format</a:t>
            </a:r>
            <a:endParaRPr kumimoji="0"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Model updates and announcements</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Invited speakers on related topics of interest</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“Office-hours”</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Time</a:t>
            </a: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 11 AM Pacific Time every other Thursday</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rPr>
              <a:t>Announced on the Model Google Group</a:t>
            </a:r>
            <a:endParaRPr kumimoji="0" sz="1800" b="0" i="0" u="none" strike="noStrike" kern="0" cap="none" spc="0" normalizeH="0" baseline="0" noProof="0" dirty="0">
              <a:ln>
                <a:noFill/>
              </a:ln>
              <a:solidFill>
                <a:srgbClr val="595959"/>
              </a:solidFill>
              <a:effectLst/>
              <a:highlight>
                <a:srgbClr val="FFFFFF"/>
              </a:highlight>
              <a:uLnTx/>
              <a:uFillTx/>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pic>
        <p:nvPicPr>
          <p:cNvPr id="1818" name="Google Shape;1818;p16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19" name="Google Shape;1819;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20" name="Google Shape;1820;p166"/>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 - publications</a:t>
            </a:r>
            <a:endParaRPr b="1">
              <a:solidFill>
                <a:srgbClr val="31859B"/>
              </a:solidFill>
            </a:endParaRPr>
          </a:p>
        </p:txBody>
      </p:sp>
      <p:sp>
        <p:nvSpPr>
          <p:cNvPr id="1821" name="Google Shape;1821;p166"/>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NGEE-T publications</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List of many (but not all) of the publications using FATES</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FATES Newsletter</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Released quarterly</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Posted to the Model Google Group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highlight>
                  <a:srgbClr val="FFFFFF"/>
                </a:highlight>
                <a:uLnTx/>
                <a:uFillTx/>
                <a:latin typeface="Calibri"/>
                <a:ea typeface="Calibri"/>
                <a:cs typeface="Calibri"/>
                <a:sym typeface="Calibri"/>
                <a:hlinkClick r:id="rId5"/>
              </a:rPr>
              <a:t>Software Team meeting notes</a:t>
            </a: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 (Github wiki)</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Software team meets weekly in a closed meeting</a:t>
            </a: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rPr>
              <a:t>See what the team is currently working on</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pic>
        <p:nvPicPr>
          <p:cNvPr id="1826" name="Google Shape;1826;p16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27" name="Google Shape;1827;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sp>
        <p:nvSpPr>
          <p:cNvPr id="1828" name="Google Shape;1828;p167"/>
          <p:cNvSpPr txBox="1">
            <a:spLocks noGrp="1"/>
          </p:cNvSpPr>
          <p:nvPr>
            <p:ph type="title"/>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Interacting with the Community - Earth System Models</a:t>
            </a:r>
            <a:endParaRPr b="1">
              <a:solidFill>
                <a:srgbClr val="31859B"/>
              </a:solidFill>
            </a:endParaRPr>
          </a:p>
        </p:txBody>
      </p:sp>
      <p:sp>
        <p:nvSpPr>
          <p:cNvPr id="1829" name="Google Shape;1829;p167"/>
          <p:cNvSpPr txBox="1"/>
          <p:nvPr/>
        </p:nvSpPr>
        <p:spPr>
          <a:xfrm>
            <a:off x="60850" y="706800"/>
            <a:ext cx="8949000" cy="4011600"/>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E3SM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Github Discussion: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4"/>
              </a:rPr>
              <a:t>https://github.com/E3SM-Project/E3SM/discussions</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5"/>
              </a:rPr>
              <a:t>https://docs.e3sm.org/E3SM/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Community Terrestrial System Model (CTSM)</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Github Discussion: </a:t>
            </a:r>
            <a:r>
              <a:rPr kumimoji="0" lang="en" sz="1700" b="0" i="0" u="sng" strike="noStrike" kern="0" cap="none" spc="0" normalizeH="0" baseline="0" noProof="0">
                <a:ln>
                  <a:noFill/>
                </a:ln>
                <a:solidFill>
                  <a:srgbClr val="0097A7"/>
                </a:solidFill>
                <a:effectLst/>
                <a:uLnTx/>
                <a:uFillTx/>
                <a:latin typeface="Calibri"/>
                <a:ea typeface="Calibri"/>
                <a:cs typeface="Calibri"/>
                <a:sym typeface="Calibri"/>
                <a:hlinkClick r:id="rId6"/>
              </a:rPr>
              <a:t>https://github.com/ESCOMP/CTSM/discussions</a:t>
            </a:r>
            <a:endParaRPr kumimoji="0" sz="17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700" b="0" i="0" u="sng" strike="noStrike" kern="0" cap="none" spc="0" normalizeH="0" baseline="0" noProof="0">
                <a:ln>
                  <a:noFill/>
                </a:ln>
                <a:solidFill>
                  <a:srgbClr val="0097A7"/>
                </a:solidFill>
                <a:effectLst/>
                <a:uLnTx/>
                <a:uFillTx/>
                <a:latin typeface="Calibri"/>
                <a:ea typeface="Calibri"/>
                <a:cs typeface="Calibri"/>
                <a:sym typeface="Calibri"/>
                <a:hlinkClick r:id="rId7"/>
              </a:rPr>
              <a:t>https://escomp.github.io/ctsm-docs/versions/master/html/index.html </a:t>
            </a:r>
            <a:endParaRPr kumimoji="0" sz="17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8"/>
              </a:rPr>
              <a:t>Community Land Model Central European Time zone call</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1371600" marR="0" lvl="2"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1" u="none" strike="noStrike" kern="0" cap="none" spc="0" normalizeH="0" baseline="0" noProof="0">
                <a:ln>
                  <a:noFill/>
                </a:ln>
                <a:solidFill>
                  <a:srgbClr val="595959"/>
                </a:solidFill>
                <a:effectLst/>
                <a:uLnTx/>
                <a:uFillTx/>
                <a:latin typeface="Calibri"/>
                <a:ea typeface="Calibri"/>
                <a:cs typeface="Calibri"/>
                <a:sym typeface="Calibri"/>
              </a:rPr>
              <a:t>Lead</a:t>
            </a: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9"/>
              </a:rPr>
              <a:t>Rosie Fisher, CICERO</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Common Infrastructure for Modeling the Earth (CIME)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All ESMs that support FATES use CIME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Case setup, build, submission, configuration </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1" indent="-342900" algn="l" defTabSz="914400" rtl="0" eaLnBrk="1" fontAlgn="auto" latinLnBrk="0" hangingPunct="1">
              <a:lnSpc>
                <a:spcPct val="115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Documentation: </a:t>
            </a:r>
            <a:r>
              <a:rPr kumimoji="0" lang="en" sz="1800" b="0" i="0" u="sng" strike="noStrike" kern="0" cap="none" spc="0" normalizeH="0" baseline="0" noProof="0">
                <a:ln>
                  <a:noFill/>
                </a:ln>
                <a:solidFill>
                  <a:srgbClr val="0097A7"/>
                </a:solidFill>
                <a:effectLst/>
                <a:uLnTx/>
                <a:uFillTx/>
                <a:latin typeface="Calibri"/>
                <a:ea typeface="Calibri"/>
                <a:cs typeface="Calibri"/>
                <a:sym typeface="Calibri"/>
                <a:hlinkClick r:id="rId10"/>
              </a:rPr>
              <a:t>https://esmci.github.io/cime/versions/master/html/index.html</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45720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highlight>
                <a:srgbClr val="FFFFFF"/>
              </a:highlight>
              <a:uLnTx/>
              <a:uFillTx/>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3562-728B-10F4-7CFE-1A924D487A5A}"/>
              </a:ext>
            </a:extLst>
          </p:cNvPr>
          <p:cNvSpPr>
            <a:spLocks noGrp="1"/>
          </p:cNvSpPr>
          <p:nvPr>
            <p:ph type="title"/>
          </p:nvPr>
        </p:nvSpPr>
        <p:spPr/>
        <p:txBody>
          <a:bodyPr>
            <a:normAutofit fontScale="90000"/>
          </a:bodyPr>
          <a:lstStyle/>
          <a:p>
            <a:r>
              <a:rPr lang="en-US" dirty="0"/>
              <a:t>extra</a:t>
            </a:r>
            <a:endParaRPr lang="en-GB" dirty="0"/>
          </a:p>
        </p:txBody>
      </p:sp>
      <p:sp>
        <p:nvSpPr>
          <p:cNvPr id="3" name="Text Placeholder 2">
            <a:extLst>
              <a:ext uri="{FF2B5EF4-FFF2-40B4-BE49-F238E27FC236}">
                <a16:creationId xmlns:a16="http://schemas.microsoft.com/office/drawing/2014/main" id="{BD27AC98-52CE-92AE-BE99-EEB56EB2BA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B127BF2-89C8-D83E-731E-AD8781864A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3352233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125725"/>
            <a:ext cx="8084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solidFill>
                  <a:srgbClr val="31859B"/>
                </a:solidFill>
              </a:rPr>
              <a:t>FATES in “Reduced Complexity Modes” - Stepwise calibration</a:t>
            </a:r>
            <a:endParaRPr sz="2420" b="1">
              <a:solidFill>
                <a:srgbClr val="31859B"/>
              </a:solidFill>
            </a:endParaRPr>
          </a:p>
        </p:txBody>
      </p:sp>
      <p:pic>
        <p:nvPicPr>
          <p:cNvPr id="211" name="Google Shape;211;p3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212" name="Google Shape;21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000" b="0" i="0" u="none" strike="noStrike" kern="0" cap="none" spc="0" normalizeH="0" baseline="0" noProof="0">
              <a:ln>
                <a:noFill/>
              </a:ln>
              <a:solidFill>
                <a:srgbClr val="595959"/>
              </a:solidFill>
              <a:effectLst/>
              <a:uLnTx/>
              <a:uFillTx/>
              <a:latin typeface="Arial"/>
              <a:cs typeface="Arial"/>
              <a:sym typeface="Arial"/>
            </a:endParaRPr>
          </a:p>
        </p:txBody>
      </p:sp>
      <p:pic>
        <p:nvPicPr>
          <p:cNvPr id="213" name="Google Shape;213;p37"/>
          <p:cNvPicPr preferRelativeResize="0"/>
          <p:nvPr/>
        </p:nvPicPr>
        <p:blipFill>
          <a:blip r:embed="rId4">
            <a:alphaModFix/>
          </a:blip>
          <a:stretch>
            <a:fillRect/>
          </a:stretch>
        </p:blipFill>
        <p:spPr>
          <a:xfrm>
            <a:off x="152400" y="954475"/>
            <a:ext cx="4474437" cy="4036625"/>
          </a:xfrm>
          <a:prstGeom prst="rect">
            <a:avLst/>
          </a:prstGeom>
          <a:noFill/>
          <a:ln>
            <a:noFill/>
          </a:ln>
        </p:spPr>
      </p:pic>
      <p:pic>
        <p:nvPicPr>
          <p:cNvPr id="214" name="Google Shape;214;p37"/>
          <p:cNvPicPr preferRelativeResize="0"/>
          <p:nvPr/>
        </p:nvPicPr>
        <p:blipFill>
          <a:blip r:embed="rId5">
            <a:alphaModFix/>
          </a:blip>
          <a:stretch>
            <a:fillRect/>
          </a:stretch>
        </p:blipFill>
        <p:spPr>
          <a:xfrm>
            <a:off x="4745450" y="764550"/>
            <a:ext cx="4339750" cy="415146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
        <p:nvSpPr>
          <p:cNvPr id="1631" name="Google Shape;1631;p148"/>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CO</a:t>
            </a:r>
            <a:r>
              <a:rPr lang="en" b="1" baseline="-25000">
                <a:solidFill>
                  <a:srgbClr val="31859B"/>
                </a:solidFill>
              </a:rPr>
              <a:t>2</a:t>
            </a:r>
            <a:r>
              <a:rPr lang="en" b="1">
                <a:solidFill>
                  <a:srgbClr val="31859B"/>
                </a:solidFill>
              </a:rPr>
              <a:t> time series</a:t>
            </a:r>
            <a:endParaRPr b="1">
              <a:solidFill>
                <a:srgbClr val="31859B"/>
              </a:solidFill>
            </a:endParaRPr>
          </a:p>
        </p:txBody>
      </p:sp>
      <p:sp>
        <p:nvSpPr>
          <p:cNvPr id="1632" name="Google Shape;1632;p148"/>
          <p:cNvSpPr txBox="1"/>
          <p:nvPr/>
        </p:nvSpPr>
        <p:spPr>
          <a:xfrm>
            <a:off x="181425" y="791600"/>
            <a:ext cx="8278800" cy="4119900"/>
          </a:xfrm>
          <a:prstGeom prst="rect">
            <a:avLst/>
          </a:prstGeom>
          <a:solidFill>
            <a:srgbClr val="EEEEEE">
              <a:alpha val="52690"/>
            </a:srgbClr>
          </a:solid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In your create scripts you will see a few lines like this: </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a:p>
            <a:pPr marL="9144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Calibri"/>
              <a:ea typeface="Calibri"/>
              <a:cs typeface="Calibri"/>
              <a:sym typeface="Calibri"/>
            </a:endParaRPr>
          </a:p>
        </p:txBody>
      </p:sp>
      <p:pic>
        <p:nvPicPr>
          <p:cNvPr id="1633" name="Google Shape;1633;p148"/>
          <p:cNvPicPr preferRelativeResize="0"/>
          <p:nvPr/>
        </p:nvPicPr>
        <p:blipFill>
          <a:blip r:embed="rId3">
            <a:alphaModFix/>
          </a:blip>
          <a:stretch>
            <a:fillRect/>
          </a:stretch>
        </p:blipFill>
        <p:spPr>
          <a:xfrm>
            <a:off x="181425" y="1325200"/>
            <a:ext cx="5123037" cy="1463725"/>
          </a:xfrm>
          <a:prstGeom prst="rect">
            <a:avLst/>
          </a:prstGeom>
          <a:noFill/>
          <a:ln>
            <a:noFill/>
          </a:ln>
        </p:spPr>
      </p:pic>
      <p:cxnSp>
        <p:nvCxnSpPr>
          <p:cNvPr id="1634" name="Google Shape;1634;p148"/>
          <p:cNvCxnSpPr/>
          <p:nvPr/>
        </p:nvCxnSpPr>
        <p:spPr>
          <a:xfrm flipH="1">
            <a:off x="3848000" y="1701350"/>
            <a:ext cx="1956300" cy="175500"/>
          </a:xfrm>
          <a:prstGeom prst="straightConnector1">
            <a:avLst/>
          </a:prstGeom>
          <a:noFill/>
          <a:ln w="19050" cap="flat" cmpd="sng">
            <a:solidFill>
              <a:srgbClr val="FF00FF"/>
            </a:solidFill>
            <a:prstDash val="solid"/>
            <a:round/>
            <a:headEnd type="none" w="med" len="med"/>
            <a:tailEnd type="triangle" w="med" len="med"/>
          </a:ln>
        </p:spPr>
      </p:cxnSp>
      <p:sp>
        <p:nvSpPr>
          <p:cNvPr id="1635" name="Google Shape;1635;p148"/>
          <p:cNvSpPr txBox="1"/>
          <p:nvPr/>
        </p:nvSpPr>
        <p:spPr>
          <a:xfrm>
            <a:off x="5804300" y="1217600"/>
            <a:ext cx="2876100" cy="6858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For constant CO</a:t>
            </a:r>
            <a:r>
              <a:rPr kumimoji="0" lang="en" sz="1800" b="0" i="0" u="none" strike="noStrike" kern="0" cap="none" spc="0" normalizeH="0" baseline="-25000" noProof="0">
                <a:ln>
                  <a:noFill/>
                </a:ln>
                <a:solidFill>
                  <a:srgbClr val="595959"/>
                </a:solidFill>
                <a:effectLst/>
                <a:uLnTx/>
                <a:uFillTx/>
                <a:latin typeface="Calibri"/>
                <a:ea typeface="Calibri"/>
                <a:cs typeface="Calibri"/>
                <a:sym typeface="Calibri"/>
              </a:rPr>
              <a:t>2</a:t>
            </a: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  you can set this number here</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154007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
        <p:nvSpPr>
          <p:cNvPr id="1641" name="Google Shape;1641;p149"/>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CO</a:t>
            </a:r>
            <a:r>
              <a:rPr lang="en" b="1" baseline="-25000">
                <a:solidFill>
                  <a:srgbClr val="31859B"/>
                </a:solidFill>
              </a:rPr>
              <a:t>2</a:t>
            </a:r>
            <a:r>
              <a:rPr lang="en" b="1">
                <a:solidFill>
                  <a:srgbClr val="31859B"/>
                </a:solidFill>
              </a:rPr>
              <a:t> time series</a:t>
            </a:r>
            <a:endParaRPr b="1">
              <a:solidFill>
                <a:srgbClr val="31859B"/>
              </a:solidFill>
            </a:endParaRPr>
          </a:p>
        </p:txBody>
      </p:sp>
      <p:sp>
        <p:nvSpPr>
          <p:cNvPr id="1642" name="Google Shape;1642;p149"/>
          <p:cNvSpPr txBox="1"/>
          <p:nvPr/>
        </p:nvSpPr>
        <p:spPr>
          <a:xfrm>
            <a:off x="181425" y="791600"/>
            <a:ext cx="8278800" cy="4119900"/>
          </a:xfrm>
          <a:prstGeom prst="rect">
            <a:avLst/>
          </a:prstGeom>
          <a:solidFill>
            <a:srgbClr val="EEEEEE">
              <a:alpha val="52690"/>
            </a:srgbClr>
          </a:solid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
                <a:srgbClr val="595959"/>
              </a:buClr>
              <a:buSzPts val="1800"/>
              <a:buFont typeface="Calibri"/>
              <a:buChar char="●"/>
              <a:tabLst/>
              <a:defRPr/>
            </a:pPr>
            <a:r>
              <a:rPr kumimoji="0" lang="en" sz="1800" b="0" i="0" u="none" strike="noStrike" kern="0" cap="none" spc="0" normalizeH="0" baseline="0" noProof="0" dirty="0">
                <a:ln>
                  <a:noFill/>
                </a:ln>
                <a:solidFill>
                  <a:srgbClr val="595959"/>
                </a:solidFill>
                <a:effectLst/>
                <a:uLnTx/>
                <a:uFillTx/>
                <a:latin typeface="Calibri"/>
                <a:ea typeface="Calibri"/>
                <a:cs typeface="Calibri"/>
                <a:sym typeface="Calibri"/>
              </a:rPr>
              <a:t>For a “transient” time series of CO</a:t>
            </a:r>
            <a:r>
              <a:rPr kumimoji="0" lang="en" sz="1800" b="0" i="0" u="none" strike="noStrike" kern="0" cap="none" spc="0" normalizeH="0" baseline="-25000" noProof="0" dirty="0">
                <a:ln>
                  <a:noFill/>
                </a:ln>
                <a:solidFill>
                  <a:srgbClr val="595959"/>
                </a:solidFill>
                <a:effectLst/>
                <a:uLnTx/>
                <a:uFillTx/>
                <a:latin typeface="Calibri"/>
                <a:ea typeface="Calibri"/>
                <a:cs typeface="Calibri"/>
                <a:sym typeface="Calibri"/>
              </a:rPr>
              <a:t>2</a:t>
            </a:r>
            <a:r>
              <a:rPr kumimoji="0" lang="en" sz="1800" b="0" i="0" u="none" strike="noStrike" kern="0" cap="none" spc="0" normalizeH="0" baseline="0" noProof="0" dirty="0">
                <a:ln>
                  <a:noFill/>
                </a:ln>
                <a:solidFill>
                  <a:srgbClr val="595959"/>
                </a:solidFill>
                <a:effectLst/>
                <a:uLnTx/>
                <a:uFillTx/>
                <a:latin typeface="Calibri"/>
                <a:ea typeface="Calibri"/>
                <a:cs typeface="Calibri"/>
                <a:sym typeface="Calibri"/>
              </a:rPr>
              <a:t>: </a:t>
            </a:r>
            <a:endParaRPr kumimoji="0" sz="1800" b="0" i="0" u="none" strike="noStrike" kern="0" cap="none" spc="0" normalizeH="0" baseline="0" noProof="0" dirty="0">
              <a:ln>
                <a:noFill/>
              </a:ln>
              <a:solidFill>
                <a:srgbClr val="595959"/>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CCSM_BGC=CO2A</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CLM_CO2_TYPE=diagnostic</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17500" algn="l" defTabSz="914400" rtl="0" eaLnBrk="1" fontAlgn="auto" latinLnBrk="0" hangingPunct="1">
              <a:lnSpc>
                <a:spcPct val="115000"/>
              </a:lnSpc>
              <a:spcBef>
                <a:spcPts val="0"/>
              </a:spcBef>
              <a:spcAft>
                <a:spcPts val="0"/>
              </a:spcAft>
              <a:buClr>
                <a:srgbClr val="000000"/>
              </a:buClr>
              <a:buSzPts val="1400"/>
              <a:buFont typeface="Calibri"/>
              <a:buChar char="○"/>
              <a:tabLst/>
              <a:defRPr/>
            </a:pPr>
            <a:r>
              <a:rPr kumimoji="0" lang="en" sz="1400" b="0" i="0" u="none" strike="noStrike" kern="0" cap="none" spc="0" normalizeH="0" baseline="0" noProof="0" dirty="0">
                <a:ln>
                  <a:noFill/>
                </a:ln>
                <a:solidFill>
                  <a:srgbClr val="000000"/>
                </a:solidFill>
                <a:effectLst/>
                <a:uLnTx/>
                <a:uFillTx/>
                <a:latin typeface="Calibri"/>
                <a:ea typeface="Calibri"/>
                <a:cs typeface="Calibri"/>
                <a:sym typeface="Calibri"/>
              </a:rPr>
              <a:t>./xmlchange DATM_CO2_TSERIES=20tr</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595959"/>
              </a:solidFill>
              <a:effectLst/>
              <a:uLnTx/>
              <a:uFillTx/>
              <a:latin typeface="Calibri"/>
              <a:ea typeface="Calibri"/>
              <a:cs typeface="Calibri"/>
              <a:sym typeface="Calibri"/>
            </a:endParaRPr>
          </a:p>
        </p:txBody>
      </p:sp>
      <p:sp>
        <p:nvSpPr>
          <p:cNvPr id="1643" name="Google Shape;1643;p149"/>
          <p:cNvSpPr txBox="1"/>
          <p:nvPr/>
        </p:nvSpPr>
        <p:spPr>
          <a:xfrm>
            <a:off x="5804300" y="317000"/>
            <a:ext cx="2876100" cy="14637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595959"/>
                </a:solidFill>
                <a:effectLst/>
                <a:uLnTx/>
                <a:uFillTx/>
                <a:latin typeface="Calibri"/>
                <a:ea typeface="Calibri"/>
                <a:cs typeface="Calibri"/>
                <a:sym typeface="Calibri"/>
              </a:rPr>
              <a:t>This will set the directory path to look up the forcing data file that supplies the 20th century transient CO2 values from CMIP6</a:t>
            </a:r>
            <a:endParaRPr kumimoji="0" sz="1800" b="0" i="0" u="none" strike="noStrike" kern="0" cap="none" spc="0" normalizeH="0" baseline="0" noProof="0">
              <a:ln>
                <a:noFill/>
              </a:ln>
              <a:solidFill>
                <a:srgbClr val="595959"/>
              </a:solidFill>
              <a:effectLst/>
              <a:uLnTx/>
              <a:uFillTx/>
              <a:latin typeface="Calibri"/>
              <a:ea typeface="Calibri"/>
              <a:cs typeface="Calibri"/>
              <a:sym typeface="Calibri"/>
            </a:endParaRPr>
          </a:p>
        </p:txBody>
      </p:sp>
      <p:cxnSp>
        <p:nvCxnSpPr>
          <p:cNvPr id="1644" name="Google Shape;1644;p149"/>
          <p:cNvCxnSpPr>
            <a:stCxn id="1643" idx="1"/>
          </p:cNvCxnSpPr>
          <p:nvPr/>
        </p:nvCxnSpPr>
        <p:spPr>
          <a:xfrm flipH="1">
            <a:off x="4106300" y="1048850"/>
            <a:ext cx="1698000" cy="205200"/>
          </a:xfrm>
          <a:prstGeom prst="straightConnector1">
            <a:avLst/>
          </a:prstGeom>
          <a:noFill/>
          <a:ln w="19050" cap="flat" cmpd="sng">
            <a:solidFill>
              <a:srgbClr val="FF00FF"/>
            </a:solidFill>
            <a:prstDash val="solid"/>
            <a:round/>
            <a:headEnd type="none" w="med" len="med"/>
            <a:tailEnd type="triangle" w="med" len="med"/>
          </a:ln>
        </p:spPr>
      </p:cxnSp>
      <p:pic>
        <p:nvPicPr>
          <p:cNvPr id="1645" name="Google Shape;1645;p149"/>
          <p:cNvPicPr preferRelativeResize="0"/>
          <p:nvPr/>
        </p:nvPicPr>
        <p:blipFill>
          <a:blip r:embed="rId3">
            <a:alphaModFix/>
          </a:blip>
          <a:stretch>
            <a:fillRect/>
          </a:stretch>
        </p:blipFill>
        <p:spPr>
          <a:xfrm>
            <a:off x="105150" y="2128015"/>
            <a:ext cx="8451625" cy="966659"/>
          </a:xfrm>
          <a:prstGeom prst="rect">
            <a:avLst/>
          </a:prstGeom>
          <a:noFill/>
          <a:ln>
            <a:noFill/>
          </a:ln>
        </p:spPr>
      </p:pic>
    </p:spTree>
    <p:extLst>
      <p:ext uri="{BB962C8B-B14F-4D97-AF65-F5344CB8AC3E}">
        <p14:creationId xmlns:p14="http://schemas.microsoft.com/office/powerpoint/2010/main" val="249373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Recap </a:t>
            </a:r>
            <a:endParaRPr b="1">
              <a:solidFill>
                <a:srgbClr val="31859B"/>
              </a:solidFill>
            </a:endParaRPr>
          </a:p>
        </p:txBody>
      </p:sp>
      <p:pic>
        <p:nvPicPr>
          <p:cNvPr id="497" name="Google Shape;497;p5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98" name="Google Shape;498;p53"/>
          <p:cNvSpPr txBox="1"/>
          <p:nvPr/>
        </p:nvSpPr>
        <p:spPr>
          <a:xfrm>
            <a:off x="285775" y="975450"/>
            <a:ext cx="8312700" cy="377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is the vegetation component of a Land Surface Model (ELM) that itself is a component of an Earth System Model (E3SM)</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models PFTs - groups of species with similar characteristics</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The landscape in FATES is a mosaic of patches in different successional stages</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Patches are occupied by cohorts of different sizes and PFTs</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 sz="1800">
                <a:solidFill>
                  <a:schemeClr val="dk2"/>
                </a:solidFill>
                <a:latin typeface="Calibri"/>
                <a:ea typeface="Calibri"/>
                <a:cs typeface="Calibri"/>
                <a:sym typeface="Calibri"/>
              </a:rPr>
              <a:t>There are many ways to run FATES depending on the science question </a:t>
            </a:r>
            <a:endParaRPr sz="1800">
              <a:solidFill>
                <a:schemeClr val="dk2"/>
              </a:solidFill>
              <a:latin typeface="Calibri"/>
              <a:ea typeface="Calibri"/>
              <a:cs typeface="Calibri"/>
              <a:sym typeface="Calibri"/>
            </a:endParaRPr>
          </a:p>
        </p:txBody>
      </p:sp>
      <p:sp>
        <p:nvSpPr>
          <p:cNvPr id="499" name="Google Shape;49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55"/>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514" name="Google Shape;514;p55"/>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515" name="Google Shape;515;p55"/>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Introduction to hpc</a:t>
            </a:r>
            <a:endParaRPr sz="2000" b="1" dirty="0">
              <a:solidFill>
                <a:schemeClr val="lt1"/>
              </a:solidFill>
            </a:endParaRPr>
          </a:p>
        </p:txBody>
      </p:sp>
      <p:sp>
        <p:nvSpPr>
          <p:cNvPr id="516" name="Google Shape;51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BF81429-2555-498C-7448-E64058036D6B}"/>
              </a:ext>
            </a:extLst>
          </p:cNvPr>
          <p:cNvSpPr>
            <a:spLocks noGrp="1"/>
          </p:cNvSpPr>
          <p:nvPr>
            <p:ph type="sldNum" sz="quarter" idx="12"/>
          </p:nvPr>
        </p:nvSpPr>
        <p:spPr/>
        <p:txBody>
          <a:bodyPr/>
          <a:lstStyle/>
          <a:p>
            <a:fld id="{D0ACF1C0-44CE-4722-A2F0-77352D0F488E}" type="slidenum">
              <a:rPr lang="en-US" smtClean="0"/>
              <a:pPr/>
              <a:t>14</a:t>
            </a:fld>
            <a:endParaRPr lang="en-US"/>
          </a:p>
        </p:txBody>
      </p:sp>
      <p:pic>
        <p:nvPicPr>
          <p:cNvPr id="5" name="Afbeelding 4">
            <a:extLst>
              <a:ext uri="{FF2B5EF4-FFF2-40B4-BE49-F238E27FC236}">
                <a16:creationId xmlns:a16="http://schemas.microsoft.com/office/drawing/2014/main" id="{E09EF967-B533-4F30-B3F0-6739A496B1D1}"/>
              </a:ext>
            </a:extLst>
          </p:cNvPr>
          <p:cNvPicPr>
            <a:picLocks noChangeAspect="1"/>
          </p:cNvPicPr>
          <p:nvPr/>
        </p:nvPicPr>
        <p:blipFill>
          <a:blip r:embed="rId2"/>
          <a:stretch>
            <a:fillRect/>
          </a:stretch>
        </p:blipFill>
        <p:spPr>
          <a:xfrm>
            <a:off x="628650" y="1331245"/>
            <a:ext cx="3208913" cy="3208913"/>
          </a:xfrm>
          <a:prstGeom prst="rect">
            <a:avLst/>
          </a:prstGeom>
        </p:spPr>
      </p:pic>
      <p:pic>
        <p:nvPicPr>
          <p:cNvPr id="9" name="Picture 8">
            <a:extLst>
              <a:ext uri="{FF2B5EF4-FFF2-40B4-BE49-F238E27FC236}">
                <a16:creationId xmlns:a16="http://schemas.microsoft.com/office/drawing/2014/main" id="{7DD80F39-45E5-4F46-8F36-14360FD41A91}"/>
              </a:ext>
            </a:extLst>
          </p:cNvPr>
          <p:cNvPicPr>
            <a:picLocks noChangeAspect="1"/>
          </p:cNvPicPr>
          <p:nvPr/>
        </p:nvPicPr>
        <p:blipFill>
          <a:blip r:embed="rId3"/>
          <a:stretch>
            <a:fillRect/>
          </a:stretch>
        </p:blipFill>
        <p:spPr>
          <a:xfrm>
            <a:off x="3835132" y="1331246"/>
            <a:ext cx="4679408" cy="3162933"/>
          </a:xfrm>
          <a:prstGeom prst="rect">
            <a:avLst/>
          </a:prstGeom>
        </p:spPr>
      </p:pic>
      <p:sp>
        <p:nvSpPr>
          <p:cNvPr id="6" name="Titel 1">
            <a:extLst>
              <a:ext uri="{FF2B5EF4-FFF2-40B4-BE49-F238E27FC236}">
                <a16:creationId xmlns:a16="http://schemas.microsoft.com/office/drawing/2014/main" id="{AD47E7E8-B479-AA3A-3AC4-5D5B1B0F7FFA}"/>
              </a:ext>
            </a:extLst>
          </p:cNvPr>
          <p:cNvSpPr txBox="1">
            <a:spLocks/>
          </p:cNvSpPr>
          <p:nvPr/>
        </p:nvSpPr>
        <p:spPr>
          <a:xfrm>
            <a:off x="718631" y="31808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rgbClr val="FF6600"/>
                </a:solidFill>
                <a:latin typeface="+mj-lt"/>
                <a:ea typeface="+mj-ea"/>
                <a:cs typeface="+mj-cs"/>
              </a:defRPr>
            </a:lvl1pPr>
          </a:lstStyle>
          <a:p>
            <a:r>
              <a:rPr lang="en-US" sz="2700" b="1">
                <a:cs typeface="Times New Roman" panose="02020603050405020304" pitchFamily="18" charset="0"/>
              </a:rPr>
              <a:t>high performance computer (HPC)</a:t>
            </a:r>
          </a:p>
        </p:txBody>
      </p:sp>
      <p:pic>
        <p:nvPicPr>
          <p:cNvPr id="7" name="Afbeelding 6">
            <a:extLst>
              <a:ext uri="{FF2B5EF4-FFF2-40B4-BE49-F238E27FC236}">
                <a16:creationId xmlns:a16="http://schemas.microsoft.com/office/drawing/2014/main" id="{86B818C2-D173-A4B7-B831-C6A26DE34B49}"/>
              </a:ext>
            </a:extLst>
          </p:cNvPr>
          <p:cNvPicPr>
            <a:picLocks noChangeAspect="1"/>
          </p:cNvPicPr>
          <p:nvPr/>
        </p:nvPicPr>
        <p:blipFill>
          <a:blip r:embed="rId4"/>
          <a:stretch>
            <a:fillRect/>
          </a:stretch>
        </p:blipFill>
        <p:spPr>
          <a:xfrm>
            <a:off x="4010998" y="1423939"/>
            <a:ext cx="5009786" cy="2993168"/>
          </a:xfrm>
          <a:prstGeom prst="rect">
            <a:avLst/>
          </a:prstGeom>
        </p:spPr>
      </p:pic>
    </p:spTree>
    <p:extLst>
      <p:ext uri="{BB962C8B-B14F-4D97-AF65-F5344CB8AC3E}">
        <p14:creationId xmlns:p14="http://schemas.microsoft.com/office/powerpoint/2010/main" val="325047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CB3947-11D4-4A5F-B0AF-4217A1FDF65A}"/>
              </a:ext>
            </a:extLst>
          </p:cNvPr>
          <p:cNvSpPr>
            <a:spLocks noGrp="1"/>
          </p:cNvSpPr>
          <p:nvPr>
            <p:ph type="title"/>
          </p:nvPr>
        </p:nvSpPr>
        <p:spPr/>
        <p:txBody>
          <a:bodyPr>
            <a:normAutofit/>
          </a:bodyPr>
          <a:lstStyle/>
          <a:p>
            <a:r>
              <a:rPr lang="en-US" sz="2700" b="1">
                <a:cs typeface="Times New Roman" panose="02020603050405020304" pitchFamily="18" charset="0"/>
              </a:rPr>
              <a:t>A. What is high performance computing (HPC)? </a:t>
            </a:r>
          </a:p>
        </p:txBody>
      </p:sp>
      <p:sp>
        <p:nvSpPr>
          <p:cNvPr id="3" name="Tijdelijke aanduiding voor inhoud 2">
            <a:extLst>
              <a:ext uri="{FF2B5EF4-FFF2-40B4-BE49-F238E27FC236}">
                <a16:creationId xmlns:a16="http://schemas.microsoft.com/office/drawing/2014/main" id="{44F5EF13-40BE-4123-A52C-1E5FF584A8D0}"/>
              </a:ext>
            </a:extLst>
          </p:cNvPr>
          <p:cNvSpPr>
            <a:spLocks noGrp="1"/>
          </p:cNvSpPr>
          <p:nvPr>
            <p:ph idx="1"/>
          </p:nvPr>
        </p:nvSpPr>
        <p:spPr>
          <a:xfrm>
            <a:off x="574774" y="1346139"/>
            <a:ext cx="3655789" cy="2451222"/>
          </a:xfrm>
        </p:spPr>
        <p:txBody>
          <a:bodyPr>
            <a:noAutofit/>
          </a:bodyPr>
          <a:lstStyle/>
          <a:p>
            <a:pPr marL="342900" indent="-342900">
              <a:buFontTx/>
              <a:buChar char="-"/>
            </a:pPr>
            <a:r>
              <a:rPr lang="en-US" sz="1500">
                <a:latin typeface="Calibri "/>
                <a:cs typeface="Times New Roman" panose="02020603050405020304" pitchFamily="18" charset="0"/>
              </a:rPr>
              <a:t>Centralized computer </a:t>
            </a:r>
            <a:r>
              <a:rPr lang="en-US" sz="1500" u="sng">
                <a:latin typeface="Calibri "/>
                <a:cs typeface="Times New Roman" panose="02020603050405020304" pitchFamily="18" charset="0"/>
              </a:rPr>
              <a:t>cluster</a:t>
            </a:r>
          </a:p>
          <a:p>
            <a:pPr marL="342900" indent="-342900">
              <a:buFontTx/>
              <a:buChar char="-"/>
            </a:pPr>
            <a:r>
              <a:rPr lang="en-US" sz="1500">
                <a:latin typeface="Calibri "/>
                <a:cs typeface="Times New Roman" panose="02020603050405020304" pitchFamily="18" charset="0"/>
              </a:rPr>
              <a:t>Racks filled with compute nodes</a:t>
            </a:r>
          </a:p>
          <a:p>
            <a:pPr marL="342900" indent="-342900">
              <a:buFontTx/>
              <a:buChar char="-"/>
            </a:pPr>
            <a:r>
              <a:rPr lang="en-US" sz="1500">
                <a:latin typeface="Calibri "/>
                <a:cs typeface="Times New Roman" panose="02020603050405020304" pitchFamily="18" charset="0"/>
              </a:rPr>
              <a:t>Nodes contain high-end CPU’s, GPU’s and lots of memory</a:t>
            </a:r>
          </a:p>
          <a:p>
            <a:pPr marL="342900" indent="-342900">
              <a:buFontTx/>
              <a:buChar char="-"/>
            </a:pPr>
            <a:r>
              <a:rPr lang="en-US" sz="1500">
                <a:latin typeface="Calibri "/>
                <a:cs typeface="Times New Roman" panose="02020603050405020304" pitchFamily="18" charset="0"/>
              </a:rPr>
              <a:t>Connected with high-speed networks</a:t>
            </a:r>
          </a:p>
          <a:p>
            <a:pPr marL="342900" indent="-342900">
              <a:buFontTx/>
              <a:buChar char="-"/>
            </a:pPr>
            <a:r>
              <a:rPr lang="en-US" sz="1500">
                <a:latin typeface="Calibri "/>
                <a:cs typeface="Times New Roman" panose="02020603050405020304" pitchFamily="18" charset="0"/>
              </a:rPr>
              <a:t>Runs software designed for HPC</a:t>
            </a:r>
          </a:p>
        </p:txBody>
      </p:sp>
      <p:sp>
        <p:nvSpPr>
          <p:cNvPr id="4" name="Tijdelijke aanduiding voor dianummer 3">
            <a:extLst>
              <a:ext uri="{FF2B5EF4-FFF2-40B4-BE49-F238E27FC236}">
                <a16:creationId xmlns:a16="http://schemas.microsoft.com/office/drawing/2014/main" id="{17114023-1853-4CF6-8045-0635A9EA3FCB}"/>
              </a:ext>
            </a:extLst>
          </p:cNvPr>
          <p:cNvSpPr>
            <a:spLocks noGrp="1"/>
          </p:cNvSpPr>
          <p:nvPr>
            <p:ph type="sldNum" sz="quarter" idx="12"/>
          </p:nvPr>
        </p:nvSpPr>
        <p:spPr/>
        <p:txBody>
          <a:bodyPr/>
          <a:lstStyle/>
          <a:p>
            <a:fld id="{D0ACF1C0-44CE-4722-A2F0-77352D0F488E}" type="slidenum">
              <a:rPr lang="en-US" smtClean="0"/>
              <a:pPr/>
              <a:t>15</a:t>
            </a:fld>
            <a:endParaRPr lang="en-US"/>
          </a:p>
        </p:txBody>
      </p:sp>
      <p:grpSp>
        <p:nvGrpSpPr>
          <p:cNvPr id="12" name="Groep 11">
            <a:extLst>
              <a:ext uri="{FF2B5EF4-FFF2-40B4-BE49-F238E27FC236}">
                <a16:creationId xmlns:a16="http://schemas.microsoft.com/office/drawing/2014/main" id="{2670BB77-61CD-E4C6-3B99-7B55EA7BF832}"/>
              </a:ext>
            </a:extLst>
          </p:cNvPr>
          <p:cNvGrpSpPr/>
          <p:nvPr/>
        </p:nvGrpSpPr>
        <p:grpSpPr>
          <a:xfrm>
            <a:off x="4572000" y="1711598"/>
            <a:ext cx="4134812" cy="1941224"/>
            <a:chOff x="6096000" y="1873569"/>
            <a:chExt cx="5513082" cy="2588299"/>
          </a:xfrm>
        </p:grpSpPr>
        <p:pic>
          <p:nvPicPr>
            <p:cNvPr id="1026" name="Picture 2">
              <a:extLst>
                <a:ext uri="{FF2B5EF4-FFF2-40B4-BE49-F238E27FC236}">
                  <a16:creationId xmlns:a16="http://schemas.microsoft.com/office/drawing/2014/main" id="{EB9AACAD-6D60-AB45-2D7F-43F3EAF73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783" y="1873569"/>
              <a:ext cx="2588299" cy="25882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hematic outline of a compute node. It contains two sockets, each... |  Download Scientific Diagram">
              <a:extLst>
                <a:ext uri="{FF2B5EF4-FFF2-40B4-BE49-F238E27FC236}">
                  <a16:creationId xmlns:a16="http://schemas.microsoft.com/office/drawing/2014/main" id="{ECBE3109-4DF3-E0CC-7317-E0048831E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53962"/>
              <a:ext cx="2644771" cy="2496697"/>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F6BCC997-F02C-1AD3-C8D4-5089DE6FA4E2}"/>
                </a:ext>
              </a:extLst>
            </p:cNvPr>
            <p:cNvSpPr/>
            <p:nvPr/>
          </p:nvSpPr>
          <p:spPr>
            <a:xfrm>
              <a:off x="9688749" y="2302213"/>
              <a:ext cx="1290978" cy="201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 name="Rechte verbindingslijn 9">
              <a:extLst>
                <a:ext uri="{FF2B5EF4-FFF2-40B4-BE49-F238E27FC236}">
                  <a16:creationId xmlns:a16="http://schemas.microsoft.com/office/drawing/2014/main" id="{946A7DC5-28D8-2997-D521-109D355B6B5A}"/>
                </a:ext>
              </a:extLst>
            </p:cNvPr>
            <p:cNvCxnSpPr>
              <a:cxnSpLocks/>
            </p:cNvCxnSpPr>
            <p:nvPr/>
          </p:nvCxnSpPr>
          <p:spPr>
            <a:xfrm flipH="1">
              <a:off x="8599251" y="2367064"/>
              <a:ext cx="1089498" cy="727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ijdelijke aanduiding voor inhoud 2">
            <a:extLst>
              <a:ext uri="{FF2B5EF4-FFF2-40B4-BE49-F238E27FC236}">
                <a16:creationId xmlns:a16="http://schemas.microsoft.com/office/drawing/2014/main" id="{4C208534-FAE2-4000-B483-735534482454}"/>
              </a:ext>
            </a:extLst>
          </p:cNvPr>
          <p:cNvSpPr txBox="1">
            <a:spLocks/>
          </p:cNvSpPr>
          <p:nvPr/>
        </p:nvSpPr>
        <p:spPr>
          <a:xfrm>
            <a:off x="4896051" y="3822728"/>
            <a:ext cx="4047259" cy="751768"/>
          </a:xfrm>
          <a:prstGeom prst="rect">
            <a:avLst/>
          </a:prstGeom>
        </p:spPr>
        <p:txBody>
          <a:bodyPr vert="horz" lIns="68580" tIns="34290" rIns="68580" bIns="34290" rtlCol="0">
            <a:normAutofit lnSpcReduction="10000"/>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j-lt"/>
                <a:cs typeface="Times New Roman" panose="02020603050405020304" pitchFamily="18" charset="0"/>
              </a:rPr>
              <a:t>1 node has multiple cores</a:t>
            </a:r>
          </a:p>
          <a:p>
            <a:r>
              <a:rPr lang="en-US" sz="1350">
                <a:latin typeface="+mj-lt"/>
                <a:cs typeface="Times New Roman" panose="02020603050405020304" pitchFamily="18" charset="0"/>
              </a:rPr>
              <a:t>e.g. laptop processor: 8 cores (11th gen i7 intel)</a:t>
            </a:r>
          </a:p>
        </p:txBody>
      </p:sp>
    </p:spTree>
    <p:extLst>
      <p:ext uri="{BB962C8B-B14F-4D97-AF65-F5344CB8AC3E}">
        <p14:creationId xmlns:p14="http://schemas.microsoft.com/office/powerpoint/2010/main" val="31254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ep 13">
            <a:extLst>
              <a:ext uri="{FF2B5EF4-FFF2-40B4-BE49-F238E27FC236}">
                <a16:creationId xmlns:a16="http://schemas.microsoft.com/office/drawing/2014/main" id="{46E0F234-4831-6F45-DA9B-66B25798CA11}"/>
              </a:ext>
            </a:extLst>
          </p:cNvPr>
          <p:cNvGrpSpPr/>
          <p:nvPr/>
        </p:nvGrpSpPr>
        <p:grpSpPr>
          <a:xfrm>
            <a:off x="1356406" y="623940"/>
            <a:ext cx="6796169" cy="4184756"/>
            <a:chOff x="1808540" y="831920"/>
            <a:chExt cx="9061559" cy="5579674"/>
          </a:xfrm>
        </p:grpSpPr>
        <p:grpSp>
          <p:nvGrpSpPr>
            <p:cNvPr id="9" name="Groep 8">
              <a:extLst>
                <a:ext uri="{FF2B5EF4-FFF2-40B4-BE49-F238E27FC236}">
                  <a16:creationId xmlns:a16="http://schemas.microsoft.com/office/drawing/2014/main" id="{6986B4EE-A95B-C866-A6B1-67EB3C215EF3}"/>
                </a:ext>
              </a:extLst>
            </p:cNvPr>
            <p:cNvGrpSpPr/>
            <p:nvPr/>
          </p:nvGrpSpPr>
          <p:grpSpPr>
            <a:xfrm>
              <a:off x="1808540" y="997893"/>
              <a:ext cx="9061559" cy="5413701"/>
              <a:chOff x="1808540" y="997893"/>
              <a:chExt cx="9061559" cy="5413701"/>
            </a:xfrm>
          </p:grpSpPr>
          <p:pic>
            <p:nvPicPr>
              <p:cNvPr id="6" name="Afbeelding 5">
                <a:extLst>
                  <a:ext uri="{FF2B5EF4-FFF2-40B4-BE49-F238E27FC236}">
                    <a16:creationId xmlns:a16="http://schemas.microsoft.com/office/drawing/2014/main" id="{87EDD4B8-7932-40C2-B406-DB99C8D5193E}"/>
                  </a:ext>
                </a:extLst>
              </p:cNvPr>
              <p:cNvPicPr>
                <a:picLocks noChangeAspect="1"/>
              </p:cNvPicPr>
              <p:nvPr/>
            </p:nvPicPr>
            <p:blipFill>
              <a:blip r:embed="rId3"/>
              <a:stretch>
                <a:fillRect/>
              </a:stretch>
            </p:blipFill>
            <p:spPr>
              <a:xfrm>
                <a:off x="1808540" y="997893"/>
                <a:ext cx="9061559" cy="5413701"/>
              </a:xfrm>
              <a:prstGeom prst="rect">
                <a:avLst/>
              </a:prstGeom>
            </p:spPr>
          </p:pic>
          <p:pic>
            <p:nvPicPr>
              <p:cNvPr id="8" name="Afbeelding 7">
                <a:extLst>
                  <a:ext uri="{FF2B5EF4-FFF2-40B4-BE49-F238E27FC236}">
                    <a16:creationId xmlns:a16="http://schemas.microsoft.com/office/drawing/2014/main" id="{DFE0605A-A8E8-85BB-BCD4-3C6940CB02A1}"/>
                  </a:ext>
                </a:extLst>
              </p:cNvPr>
              <p:cNvPicPr>
                <a:picLocks noChangeAspect="1"/>
              </p:cNvPicPr>
              <p:nvPr/>
            </p:nvPicPr>
            <p:blipFill>
              <a:blip r:embed="rId4"/>
              <a:srcRect l="9742" t="81288" r="72201"/>
              <a:stretch/>
            </p:blipFill>
            <p:spPr>
              <a:xfrm>
                <a:off x="2769672" y="1916692"/>
                <a:ext cx="528400" cy="327155"/>
              </a:xfrm>
              <a:prstGeom prst="rect">
                <a:avLst/>
              </a:prstGeom>
            </p:spPr>
          </p:pic>
        </p:grpSp>
        <p:pic>
          <p:nvPicPr>
            <p:cNvPr id="12" name="Picture 2" descr="Schematic outline of a compute node. It contains two sockets, each... |  Download Scientific Diagram">
              <a:extLst>
                <a:ext uri="{FF2B5EF4-FFF2-40B4-BE49-F238E27FC236}">
                  <a16:creationId xmlns:a16="http://schemas.microsoft.com/office/drawing/2014/main" id="{88E3D56E-13C7-2B67-61DB-0ECDA7603232}"/>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7226" y="831920"/>
              <a:ext cx="2644771" cy="2496697"/>
            </a:xfrm>
            <a:prstGeom prst="rect">
              <a:avLst/>
            </a:prstGeom>
            <a:noFill/>
            <a:ln w="38100">
              <a:solidFill>
                <a:srgbClr val="4F81BD"/>
              </a:solidFill>
            </a:ln>
            <a:extLst>
              <a:ext uri="{909E8E84-426E-40DD-AFC4-6F175D3DCCD1}">
                <a14:hiddenFill xmlns:a14="http://schemas.microsoft.com/office/drawing/2010/main">
                  <a:solidFill>
                    <a:srgbClr val="FFFFFF"/>
                  </a:solidFill>
                </a14:hiddenFill>
              </a:ext>
            </a:extLst>
          </p:spPr>
        </p:pic>
        <p:sp>
          <p:nvSpPr>
            <p:cNvPr id="13" name="Tekstvak 12">
              <a:extLst>
                <a:ext uri="{FF2B5EF4-FFF2-40B4-BE49-F238E27FC236}">
                  <a16:creationId xmlns:a16="http://schemas.microsoft.com/office/drawing/2014/main" id="{7D6BFFDB-2DA7-061A-26BB-8EF7EEDE7318}"/>
                </a:ext>
              </a:extLst>
            </p:cNvPr>
            <p:cNvSpPr txBox="1"/>
            <p:nvPr/>
          </p:nvSpPr>
          <p:spPr>
            <a:xfrm>
              <a:off x="8002622" y="2891510"/>
              <a:ext cx="2553980" cy="338555"/>
            </a:xfrm>
            <a:prstGeom prst="rect">
              <a:avLst/>
            </a:prstGeom>
            <a:solidFill>
              <a:schemeClr val="bg1"/>
            </a:solidFill>
          </p:spPr>
          <p:txBody>
            <a:bodyPr wrap="square" rtlCol="0">
              <a:spAutoFit/>
            </a:bodyPr>
            <a:lstStyle/>
            <a:p>
              <a:pPr algn="ctr"/>
              <a:r>
                <a:rPr lang="en-US" sz="1050"/>
                <a:t>Compute node 1</a:t>
              </a:r>
            </a:p>
          </p:txBody>
        </p:sp>
      </p:grpSp>
      <p:sp>
        <p:nvSpPr>
          <p:cNvPr id="2" name="Titel 1">
            <a:extLst>
              <a:ext uri="{FF2B5EF4-FFF2-40B4-BE49-F238E27FC236}">
                <a16:creationId xmlns:a16="http://schemas.microsoft.com/office/drawing/2014/main" id="{2F744F32-8F9F-4224-A947-8BC8FBD3298F}"/>
              </a:ext>
            </a:extLst>
          </p:cNvPr>
          <p:cNvSpPr>
            <a:spLocks noGrp="1"/>
          </p:cNvSpPr>
          <p:nvPr>
            <p:ph type="title"/>
          </p:nvPr>
        </p:nvSpPr>
        <p:spPr>
          <a:xfrm>
            <a:off x="541940" y="13692"/>
            <a:ext cx="7886700" cy="994172"/>
          </a:xfrm>
        </p:spPr>
        <p:txBody>
          <a:bodyPr>
            <a:normAutofit/>
          </a:bodyPr>
          <a:lstStyle/>
          <a:p>
            <a:r>
              <a:rPr lang="en-US" sz="2700" b="1">
                <a:latin typeface="Times New Roman" panose="02020603050405020304" pitchFamily="18" charset="0"/>
                <a:cs typeface="Times New Roman" panose="02020603050405020304" pitchFamily="18" charset="0"/>
              </a:rPr>
              <a:t>HPC Architecture</a:t>
            </a:r>
          </a:p>
        </p:txBody>
      </p:sp>
      <p:sp>
        <p:nvSpPr>
          <p:cNvPr id="4" name="Tijdelijke aanduiding voor dianummer 3">
            <a:extLst>
              <a:ext uri="{FF2B5EF4-FFF2-40B4-BE49-F238E27FC236}">
                <a16:creationId xmlns:a16="http://schemas.microsoft.com/office/drawing/2014/main" id="{82141396-3427-4171-A323-0F0C82A8EFA6}"/>
              </a:ext>
            </a:extLst>
          </p:cNvPr>
          <p:cNvSpPr>
            <a:spLocks noGrp="1"/>
          </p:cNvSpPr>
          <p:nvPr>
            <p:ph type="sldNum" sz="quarter" idx="12"/>
          </p:nvPr>
        </p:nvSpPr>
        <p:spPr/>
        <p:txBody>
          <a:bodyPr/>
          <a:lstStyle/>
          <a:p>
            <a:fld id="{D0ACF1C0-44CE-4722-A2F0-77352D0F488E}" type="slidenum">
              <a:rPr lang="en-US" smtClean="0"/>
              <a:pPr/>
              <a:t>16</a:t>
            </a:fld>
            <a:endParaRPr lang="en-US"/>
          </a:p>
        </p:txBody>
      </p:sp>
      <p:grpSp>
        <p:nvGrpSpPr>
          <p:cNvPr id="5" name="Groep 4">
            <a:extLst>
              <a:ext uri="{FF2B5EF4-FFF2-40B4-BE49-F238E27FC236}">
                <a16:creationId xmlns:a16="http://schemas.microsoft.com/office/drawing/2014/main" id="{0373D182-4A7E-429D-B8CB-5C6B86BAC3D6}"/>
              </a:ext>
            </a:extLst>
          </p:cNvPr>
          <p:cNvGrpSpPr/>
          <p:nvPr/>
        </p:nvGrpSpPr>
        <p:grpSpPr>
          <a:xfrm>
            <a:off x="2345249" y="1538050"/>
            <a:ext cx="1316182" cy="1726428"/>
            <a:chOff x="9753940" y="2273670"/>
            <a:chExt cx="1754909" cy="2301904"/>
          </a:xfrm>
        </p:grpSpPr>
        <p:sp>
          <p:nvSpPr>
            <p:cNvPr id="7" name="Left Arrow 16">
              <a:extLst>
                <a:ext uri="{FF2B5EF4-FFF2-40B4-BE49-F238E27FC236}">
                  <a16:creationId xmlns:a16="http://schemas.microsoft.com/office/drawing/2014/main" id="{588D4392-B6AB-43B1-932A-C43FC9BE55A0}"/>
                </a:ext>
              </a:extLst>
            </p:cNvPr>
            <p:cNvSpPr/>
            <p:nvPr/>
          </p:nvSpPr>
          <p:spPr>
            <a:xfrm rot="5400000" flipV="1">
              <a:off x="10005191" y="2671012"/>
              <a:ext cx="1378268" cy="583584"/>
            </a:xfrm>
            <a:prstGeom prst="lef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19">
              <a:extLst>
                <a:ext uri="{FF2B5EF4-FFF2-40B4-BE49-F238E27FC236}">
                  <a16:creationId xmlns:a16="http://schemas.microsoft.com/office/drawing/2014/main" id="{6B980D44-5237-4705-A3DD-5C1778E0165A}"/>
                </a:ext>
              </a:extLst>
            </p:cNvPr>
            <p:cNvSpPr/>
            <p:nvPr/>
          </p:nvSpPr>
          <p:spPr>
            <a:xfrm>
              <a:off x="9753940" y="3651937"/>
              <a:ext cx="1754909" cy="92363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11" name="Afbeelding 10">
            <a:extLst>
              <a:ext uri="{FF2B5EF4-FFF2-40B4-BE49-F238E27FC236}">
                <a16:creationId xmlns:a16="http://schemas.microsoft.com/office/drawing/2014/main" id="{EB82F98C-69BC-46BA-8ABD-A78368A19EC6}"/>
              </a:ext>
            </a:extLst>
          </p:cNvPr>
          <p:cNvPicPr>
            <a:picLocks noChangeAspect="1"/>
          </p:cNvPicPr>
          <p:nvPr/>
        </p:nvPicPr>
        <p:blipFill>
          <a:blip r:embed="rId6"/>
          <a:stretch>
            <a:fillRect/>
          </a:stretch>
        </p:blipFill>
        <p:spPr>
          <a:xfrm>
            <a:off x="2692167" y="2645498"/>
            <a:ext cx="503232" cy="540615"/>
          </a:xfrm>
          <a:prstGeom prst="rect">
            <a:avLst/>
          </a:prstGeom>
        </p:spPr>
      </p:pic>
      <p:grpSp>
        <p:nvGrpSpPr>
          <p:cNvPr id="18" name="Groep 17">
            <a:extLst>
              <a:ext uri="{FF2B5EF4-FFF2-40B4-BE49-F238E27FC236}">
                <a16:creationId xmlns:a16="http://schemas.microsoft.com/office/drawing/2014/main" id="{3BCC7887-7FC1-76AD-99BD-456B57432647}"/>
              </a:ext>
            </a:extLst>
          </p:cNvPr>
          <p:cNvGrpSpPr/>
          <p:nvPr/>
        </p:nvGrpSpPr>
        <p:grpSpPr>
          <a:xfrm>
            <a:off x="1067606" y="2112542"/>
            <a:ext cx="1614488" cy="1662599"/>
            <a:chOff x="1423475" y="2816722"/>
            <a:chExt cx="2152650" cy="2216799"/>
          </a:xfrm>
        </p:grpSpPr>
        <p:pic>
          <p:nvPicPr>
            <p:cNvPr id="16" name="Afbeelding 15" descr="Afbeelding met tekst, poster, grafische vormgeving, Graphics&#10;&#10;Automatisch gegenereerde beschrijving">
              <a:extLst>
                <a:ext uri="{FF2B5EF4-FFF2-40B4-BE49-F238E27FC236}">
                  <a16:creationId xmlns:a16="http://schemas.microsoft.com/office/drawing/2014/main" id="{95AEB848-0D1A-B9FA-DAA5-79570B2E7DCE}"/>
                </a:ext>
              </a:extLst>
            </p:cNvPr>
            <p:cNvPicPr>
              <a:picLocks noChangeAspect="1"/>
            </p:cNvPicPr>
            <p:nvPr/>
          </p:nvPicPr>
          <p:blipFill>
            <a:blip r:embed="rId7">
              <a:clrChange>
                <a:clrFrom>
                  <a:srgbClr val="011C27"/>
                </a:clrFrom>
                <a:clrTo>
                  <a:srgbClr val="011C27">
                    <a:alpha val="0"/>
                  </a:srgbClr>
                </a:clrTo>
              </a:clrChange>
              <a:extLst>
                <a:ext uri="{28A0092B-C50C-407E-A947-70E740481C1C}">
                  <a14:useLocalDpi xmlns:a14="http://schemas.microsoft.com/office/drawing/2010/main" val="0"/>
                </a:ext>
              </a:extLst>
            </a:blip>
            <a:srcRect b="37858"/>
            <a:stretch/>
          </p:blipFill>
          <p:spPr>
            <a:xfrm>
              <a:off x="1860198" y="2816722"/>
              <a:ext cx="1279204" cy="1551059"/>
            </a:xfrm>
            <a:prstGeom prst="rect">
              <a:avLst/>
            </a:prstGeom>
            <a:ln>
              <a:noFill/>
            </a:ln>
            <a:effectLst>
              <a:outerShdw blurRad="292100" dist="139700" dir="2700000" algn="tl" rotWithShape="0">
                <a:srgbClr val="333333">
                  <a:alpha val="65000"/>
                </a:srgbClr>
              </a:outerShdw>
            </a:effectLst>
          </p:spPr>
        </p:pic>
        <p:sp>
          <p:nvSpPr>
            <p:cNvPr id="17" name="Tekstvak 16">
              <a:extLst>
                <a:ext uri="{FF2B5EF4-FFF2-40B4-BE49-F238E27FC236}">
                  <a16:creationId xmlns:a16="http://schemas.microsoft.com/office/drawing/2014/main" id="{5D70F3D5-78FB-5D66-D3A9-30003826C50E}"/>
                </a:ext>
              </a:extLst>
            </p:cNvPr>
            <p:cNvSpPr txBox="1"/>
            <p:nvPr/>
          </p:nvSpPr>
          <p:spPr>
            <a:xfrm>
              <a:off x="1423475" y="4264080"/>
              <a:ext cx="2152650" cy="769441"/>
            </a:xfrm>
            <a:prstGeom prst="rect">
              <a:avLst/>
            </a:prstGeom>
            <a:noFill/>
          </p:spPr>
          <p:txBody>
            <a:bodyPr wrap="square" rtlCol="0">
              <a:spAutoFit/>
            </a:bodyPr>
            <a:lstStyle/>
            <a:p>
              <a:pPr algn="ctr"/>
              <a:r>
                <a:rPr lang="nl-NL" sz="1050" err="1">
                  <a:solidFill>
                    <a:srgbClr val="BE2633"/>
                  </a:solidFill>
                  <a:latin typeface="Abadi" panose="020B0604020104020204" pitchFamily="34" charset="0"/>
                </a:rPr>
                <a:t>With</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great</a:t>
              </a:r>
              <a:r>
                <a:rPr lang="nl-NL" sz="1050">
                  <a:solidFill>
                    <a:srgbClr val="BE2633"/>
                  </a:solidFill>
                  <a:latin typeface="Abadi" panose="020B0604020104020204" pitchFamily="34" charset="0"/>
                </a:rPr>
                <a:t> power </a:t>
              </a:r>
            </a:p>
            <a:p>
              <a:pPr algn="ctr"/>
              <a:r>
                <a:rPr lang="nl-NL" sz="1050" err="1">
                  <a:solidFill>
                    <a:srgbClr val="BE2633"/>
                  </a:solidFill>
                  <a:latin typeface="Abadi" panose="020B0604020104020204" pitchFamily="34" charset="0"/>
                </a:rPr>
                <a:t>comes</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great</a:t>
              </a:r>
              <a:r>
                <a:rPr lang="nl-NL" sz="1050">
                  <a:solidFill>
                    <a:srgbClr val="BE2633"/>
                  </a:solidFill>
                  <a:latin typeface="Abadi" panose="020B0604020104020204" pitchFamily="34" charset="0"/>
                </a:rPr>
                <a:t> </a:t>
              </a:r>
              <a:r>
                <a:rPr lang="nl-NL" sz="1050" err="1">
                  <a:solidFill>
                    <a:srgbClr val="BE2633"/>
                  </a:solidFill>
                  <a:latin typeface="Abadi" panose="020B0604020104020204" pitchFamily="34" charset="0"/>
                </a:rPr>
                <a:t>responsibility</a:t>
              </a:r>
              <a:endParaRPr lang="en-US" sz="1050">
                <a:solidFill>
                  <a:srgbClr val="BE2633"/>
                </a:solidFill>
                <a:latin typeface="Abadi" panose="020B0604020104020204" pitchFamily="34" charset="0"/>
              </a:endParaRPr>
            </a:p>
          </p:txBody>
        </p:sp>
      </p:grpSp>
    </p:spTree>
    <p:extLst>
      <p:ext uri="{BB962C8B-B14F-4D97-AF65-F5344CB8AC3E}">
        <p14:creationId xmlns:p14="http://schemas.microsoft.com/office/powerpoint/2010/main" val="404371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Access to hydra</a:t>
            </a:r>
            <a:endParaRPr b="1" dirty="0">
              <a:solidFill>
                <a:srgbClr val="31859B"/>
              </a:solidFill>
            </a:endParaRPr>
          </a:p>
        </p:txBody>
      </p:sp>
      <p:pic>
        <p:nvPicPr>
          <p:cNvPr id="522" name="Google Shape;522;p5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523" name="Google Shape;523;p56"/>
          <p:cNvSpPr txBox="1"/>
          <p:nvPr/>
        </p:nvSpPr>
        <p:spPr>
          <a:xfrm>
            <a:off x="362800" y="843425"/>
            <a:ext cx="7838400" cy="36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524" name="Google Shape;524;p56"/>
          <p:cNvSpPr txBox="1"/>
          <p:nvPr/>
        </p:nvSpPr>
        <p:spPr>
          <a:xfrm>
            <a:off x="285775" y="975450"/>
            <a:ext cx="8312700" cy="3776700"/>
          </a:xfrm>
          <a:prstGeom prst="rect">
            <a:avLst/>
          </a:prstGeom>
          <a:noFill/>
          <a:ln>
            <a:noFill/>
          </a:ln>
        </p:spPr>
        <p:txBody>
          <a:bodyPr spcFirstLastPara="1" wrap="square" lIns="91425" tIns="91425" rIns="91425" bIns="91425" anchor="t" anchorCtr="0">
            <a:noAutofit/>
          </a:bodyPr>
          <a:lstStyle/>
          <a:p>
            <a:pPr marL="457200" lvl="0" indent="-342900">
              <a:buClr>
                <a:schemeClr val="dk2"/>
              </a:buClr>
              <a:buSzPts val="1800"/>
              <a:buFont typeface="Calibri"/>
              <a:buChar char="●"/>
            </a:pPr>
            <a:r>
              <a:rPr lang="en-US" sz="1800" dirty="0">
                <a:solidFill>
                  <a:schemeClr val="dk2"/>
                </a:solidFill>
                <a:latin typeface="Calibri"/>
                <a:ea typeface="Calibri"/>
                <a:cs typeface="Calibri"/>
                <a:sym typeface="Calibri"/>
              </a:rPr>
              <a:t>More info: </a:t>
            </a:r>
            <a:r>
              <a:rPr lang="en-US" sz="1800" dirty="0">
                <a:solidFill>
                  <a:schemeClr val="dk2"/>
                </a:solidFill>
                <a:latin typeface="Calibri"/>
                <a:ea typeface="Calibri"/>
                <a:cs typeface="Calibri"/>
                <a:sym typeface="Calibri"/>
                <a:hlinkClick r:id="rId4"/>
              </a:rPr>
              <a:t>https://github.com/qforestlab/UGent-hpc-introduction</a:t>
            </a:r>
            <a:r>
              <a:rPr lang="en-US" sz="1800" dirty="0">
                <a:solidFill>
                  <a:schemeClr val="dk2"/>
                </a:solidFill>
                <a:latin typeface="Calibri"/>
                <a:ea typeface="Calibri"/>
                <a:cs typeface="Calibri"/>
                <a:sym typeface="Calibri"/>
              </a:rPr>
              <a:t> </a:t>
            </a:r>
          </a:p>
          <a:p>
            <a:pPr marL="457200" lvl="0" indent="-342900">
              <a:buClr>
                <a:schemeClr val="dk2"/>
              </a:buClr>
              <a:buSzPts val="1800"/>
              <a:buFont typeface="Calibri"/>
              <a:buChar char="●"/>
            </a:pPr>
            <a:r>
              <a:rPr lang="en-US" sz="1800" dirty="0">
                <a:solidFill>
                  <a:schemeClr val="dk2"/>
                </a:solidFill>
                <a:latin typeface="Calibri"/>
                <a:ea typeface="Calibri"/>
                <a:cs typeface="Calibri"/>
                <a:sym typeface="Calibri"/>
              </a:rPr>
              <a:t>Need a </a:t>
            </a:r>
            <a:r>
              <a:rPr lang="en-US" sz="1800" dirty="0" err="1">
                <a:solidFill>
                  <a:schemeClr val="dk2"/>
                </a:solidFill>
                <a:latin typeface="Calibri"/>
                <a:ea typeface="Calibri"/>
                <a:cs typeface="Calibri"/>
                <a:sym typeface="Calibri"/>
              </a:rPr>
              <a:t>vsc</a:t>
            </a:r>
            <a:r>
              <a:rPr lang="en-US" sz="1800" dirty="0">
                <a:solidFill>
                  <a:schemeClr val="dk2"/>
                </a:solidFill>
                <a:latin typeface="Calibri"/>
                <a:ea typeface="Calibri"/>
                <a:cs typeface="Calibri"/>
                <a:sym typeface="Calibri"/>
              </a:rPr>
              <a:t> number</a:t>
            </a:r>
            <a:endParaRPr sz="1800" dirty="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dirty="0" err="1">
                <a:solidFill>
                  <a:schemeClr val="dk2"/>
                </a:solidFill>
                <a:latin typeface="Calibri"/>
                <a:ea typeface="Calibri"/>
                <a:cs typeface="Calibri"/>
                <a:sym typeface="Calibri"/>
              </a:rPr>
              <a:t>Ugent</a:t>
            </a:r>
            <a:r>
              <a:rPr lang="en-US" sz="1800" dirty="0">
                <a:solidFill>
                  <a:schemeClr val="dk2"/>
                </a:solidFill>
                <a:latin typeface="Calibri"/>
                <a:ea typeface="Calibri"/>
                <a:cs typeface="Calibri"/>
                <a:sym typeface="Calibri"/>
              </a:rPr>
              <a:t> users means </a:t>
            </a:r>
            <a:r>
              <a:rPr lang="en-US" sz="1800" dirty="0" err="1">
                <a:solidFill>
                  <a:schemeClr val="dk2"/>
                </a:solidFill>
                <a:latin typeface="Calibri"/>
                <a:ea typeface="Calibri"/>
                <a:cs typeface="Calibri"/>
                <a:sym typeface="Calibri"/>
              </a:rPr>
              <a:t>Ugent</a:t>
            </a:r>
            <a:r>
              <a:rPr lang="en-US" sz="1800" dirty="0">
                <a:solidFill>
                  <a:schemeClr val="dk2"/>
                </a:solidFill>
                <a:latin typeface="Calibri"/>
                <a:ea typeface="Calibri"/>
                <a:cs typeface="Calibri"/>
                <a:sym typeface="Calibri"/>
              </a:rPr>
              <a:t> VSC_HOME and VSC_DATA directories</a:t>
            </a:r>
          </a:p>
          <a:p>
            <a:pPr marL="457200" lvl="0" indent="-342900" algn="l" rtl="0">
              <a:spcBef>
                <a:spcPts val="1000"/>
              </a:spcBef>
              <a:spcAft>
                <a:spcPts val="0"/>
              </a:spcAft>
              <a:buClr>
                <a:schemeClr val="dk2"/>
              </a:buClr>
              <a:buSzPts val="1800"/>
              <a:buFont typeface="Calibri"/>
              <a:buChar char="●"/>
            </a:pPr>
            <a:r>
              <a:rPr lang="en-US" sz="1800" dirty="0" err="1">
                <a:solidFill>
                  <a:schemeClr val="dk2"/>
                </a:solidFill>
                <a:latin typeface="Calibri"/>
                <a:ea typeface="Calibri"/>
                <a:cs typeface="Calibri"/>
                <a:sym typeface="Calibri"/>
              </a:rPr>
              <a:t>Inputdata</a:t>
            </a:r>
            <a:r>
              <a:rPr lang="en-US" sz="1800" dirty="0">
                <a:solidFill>
                  <a:schemeClr val="dk2"/>
                </a:solidFill>
                <a:latin typeface="Calibri"/>
                <a:ea typeface="Calibri"/>
                <a:cs typeface="Calibri"/>
                <a:sym typeface="Calibri"/>
              </a:rPr>
              <a:t> will be located there</a:t>
            </a:r>
            <a:endParaRPr sz="1800" dirty="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However we will set up and submit runs to tier-2 VUB (hydra)</a:t>
            </a:r>
          </a:p>
          <a:p>
            <a:pPr marL="457200" lvl="0" indent="-342900" algn="l" rtl="0">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Save outputs to VSC_SCRATCH which is local to hydra (!= U</a:t>
            </a:r>
            <a:r>
              <a:rPr lang="en-GB" sz="1800" dirty="0">
                <a:solidFill>
                  <a:schemeClr val="dk2"/>
                </a:solidFill>
                <a:latin typeface="Calibri"/>
                <a:ea typeface="Calibri"/>
                <a:cs typeface="Calibri"/>
                <a:sym typeface="Calibri"/>
              </a:rPr>
              <a:t>g</a:t>
            </a:r>
            <a:r>
              <a:rPr lang="en" sz="1800" dirty="0">
                <a:solidFill>
                  <a:schemeClr val="dk2"/>
                </a:solidFill>
                <a:latin typeface="Calibri"/>
                <a:ea typeface="Calibri"/>
                <a:cs typeface="Calibri"/>
                <a:sym typeface="Calibri"/>
              </a:rPr>
              <a:t>ent VSC scratch)</a:t>
            </a:r>
          </a:p>
          <a:p>
            <a:pPr marL="457200" lvl="0" indent="-342900" algn="l" rtl="0">
              <a:spcBef>
                <a:spcPts val="1000"/>
              </a:spcBef>
              <a:spcAft>
                <a:spcPts val="1000"/>
              </a:spcAft>
              <a:buClr>
                <a:schemeClr val="dk2"/>
              </a:buClr>
              <a:buSzPts val="1800"/>
              <a:buFont typeface="Calibri"/>
              <a:buChar char="●"/>
            </a:pPr>
            <a:endParaRPr sz="1800" dirty="0">
              <a:solidFill>
                <a:schemeClr val="dk2"/>
              </a:solidFill>
              <a:latin typeface="Calibri"/>
              <a:ea typeface="Calibri"/>
              <a:cs typeface="Calibri"/>
              <a:sym typeface="Calibri"/>
            </a:endParaRPr>
          </a:p>
        </p:txBody>
      </p:sp>
      <p:sp>
        <p:nvSpPr>
          <p:cNvPr id="525" name="Google Shape;52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EB28-1F13-30EF-28E7-7A32737B0897}"/>
              </a:ext>
            </a:extLst>
          </p:cNvPr>
          <p:cNvSpPr>
            <a:spLocks noGrp="1"/>
          </p:cNvSpPr>
          <p:nvPr>
            <p:ph type="title"/>
          </p:nvPr>
        </p:nvSpPr>
        <p:spPr/>
        <p:txBody>
          <a:bodyPr/>
          <a:lstStyle/>
          <a:p>
            <a:r>
              <a:rPr lang="en-GB" dirty="0"/>
              <a:t>The </a:t>
            </a:r>
            <a:r>
              <a:rPr lang="en-GB" dirty="0" err="1"/>
              <a:t>linux</a:t>
            </a:r>
            <a:r>
              <a:rPr lang="en-GB" dirty="0"/>
              <a:t> shell environment</a:t>
            </a:r>
          </a:p>
        </p:txBody>
      </p:sp>
      <p:sp>
        <p:nvSpPr>
          <p:cNvPr id="3" name="Content Placeholder 2">
            <a:extLst>
              <a:ext uri="{FF2B5EF4-FFF2-40B4-BE49-F238E27FC236}">
                <a16:creationId xmlns:a16="http://schemas.microsoft.com/office/drawing/2014/main" id="{4EEA0823-70F1-B857-7C3E-42C882CDF5FB}"/>
              </a:ext>
            </a:extLst>
          </p:cNvPr>
          <p:cNvSpPr>
            <a:spLocks noGrp="1"/>
          </p:cNvSpPr>
          <p:nvPr>
            <p:ph idx="1"/>
          </p:nvPr>
        </p:nvSpPr>
        <p:spPr/>
        <p:txBody>
          <a:bodyPr>
            <a:normAutofit lnSpcReduction="10000"/>
          </a:bodyPr>
          <a:lstStyle/>
          <a:p>
            <a:pPr marL="45538" indent="0">
              <a:buNone/>
            </a:pPr>
            <a:r>
              <a:rPr lang="en-GB" dirty="0"/>
              <a:t>Basic Unix commands:</a:t>
            </a:r>
          </a:p>
          <a:p>
            <a:pPr marL="45538" indent="0">
              <a:buNone/>
            </a:pPr>
            <a:r>
              <a:rPr lang="en-GB" sz="1424" dirty="0"/>
              <a:t>- Say something: </a:t>
            </a:r>
            <a:r>
              <a:rPr lang="en-GB" sz="1424" dirty="0">
                <a:solidFill>
                  <a:srgbClr val="92D050"/>
                </a:solidFill>
              </a:rPr>
              <a:t>echo </a:t>
            </a:r>
            <a:r>
              <a:rPr lang="en-GB" sz="1424" dirty="0" err="1">
                <a:solidFill>
                  <a:srgbClr val="92D050"/>
                </a:solidFill>
              </a:rPr>
              <a:t>helloworld</a:t>
            </a:r>
            <a:endParaRPr lang="en-GB" sz="1424" dirty="0">
              <a:solidFill>
                <a:srgbClr val="92D050"/>
              </a:solidFill>
            </a:endParaRPr>
          </a:p>
          <a:p>
            <a:pPr marL="45538" indent="0">
              <a:buNone/>
            </a:pPr>
            <a:r>
              <a:rPr lang="en-GB" sz="1424" dirty="0"/>
              <a:t>- List files and directories in current directory: </a:t>
            </a:r>
            <a:r>
              <a:rPr lang="en-GB" sz="1424" dirty="0">
                <a:solidFill>
                  <a:srgbClr val="92D050"/>
                </a:solidFill>
              </a:rPr>
              <a:t>ls or ls –al</a:t>
            </a:r>
          </a:p>
          <a:p>
            <a:pPr marL="45538" indent="0">
              <a:buNone/>
            </a:pPr>
            <a:r>
              <a:rPr lang="en-GB" sz="1424" dirty="0"/>
              <a:t>- Get into directory: </a:t>
            </a:r>
            <a:r>
              <a:rPr lang="en-GB" sz="1424" dirty="0">
                <a:solidFill>
                  <a:srgbClr val="92D050"/>
                </a:solidFill>
              </a:rPr>
              <a:t>cd output</a:t>
            </a:r>
          </a:p>
          <a:p>
            <a:pPr marL="45538" indent="0">
              <a:buNone/>
            </a:pPr>
            <a:r>
              <a:rPr lang="en-GB" sz="1424" dirty="0"/>
              <a:t>- Present working directory: </a:t>
            </a:r>
            <a:r>
              <a:rPr lang="en-GB" sz="1424" dirty="0" err="1">
                <a:solidFill>
                  <a:srgbClr val="92D050"/>
                </a:solidFill>
              </a:rPr>
              <a:t>pwd</a:t>
            </a:r>
            <a:endParaRPr lang="en-GB" sz="1424" dirty="0">
              <a:solidFill>
                <a:srgbClr val="92D050"/>
              </a:solidFill>
            </a:endParaRPr>
          </a:p>
          <a:p>
            <a:pPr marL="45538" indent="0">
              <a:buNone/>
            </a:pPr>
            <a:r>
              <a:rPr lang="en-GB" sz="1424" dirty="0"/>
              <a:t>- Create a directory:</a:t>
            </a:r>
            <a:r>
              <a:rPr lang="en-GB" sz="1424" dirty="0">
                <a:solidFill>
                  <a:srgbClr val="92D050"/>
                </a:solidFill>
              </a:rPr>
              <a:t> </a:t>
            </a:r>
            <a:r>
              <a:rPr lang="en-GB" sz="1424" dirty="0" err="1">
                <a:solidFill>
                  <a:srgbClr val="92D050"/>
                </a:solidFill>
              </a:rPr>
              <a:t>mkdir</a:t>
            </a:r>
            <a:r>
              <a:rPr lang="en-GB" sz="1424" dirty="0">
                <a:solidFill>
                  <a:srgbClr val="92D050"/>
                </a:solidFill>
              </a:rPr>
              <a:t> </a:t>
            </a:r>
            <a:r>
              <a:rPr lang="en-GB" sz="1424" dirty="0" err="1">
                <a:solidFill>
                  <a:srgbClr val="92D050"/>
                </a:solidFill>
              </a:rPr>
              <a:t>directoryname</a:t>
            </a:r>
            <a:endParaRPr lang="en-GB" sz="1424" dirty="0">
              <a:solidFill>
                <a:srgbClr val="92D050"/>
              </a:solidFill>
            </a:endParaRPr>
          </a:p>
          <a:p>
            <a:pPr marL="45538" indent="0">
              <a:buNone/>
            </a:pPr>
            <a:r>
              <a:rPr lang="en-GB" sz="1424" dirty="0"/>
              <a:t>- Create/edit text file in current directory: </a:t>
            </a:r>
            <a:r>
              <a:rPr lang="en-GB" sz="1424" dirty="0">
                <a:solidFill>
                  <a:srgbClr val="92D050"/>
                </a:solidFill>
              </a:rPr>
              <a:t>vi filename </a:t>
            </a:r>
          </a:p>
          <a:p>
            <a:pPr marL="127000" lvl="4">
              <a:buClr>
                <a:schemeClr val="dk2"/>
              </a:buClr>
              <a:buSzPts val="1600"/>
            </a:pPr>
            <a:r>
              <a:rPr lang="en-GB" sz="1424" dirty="0"/>
              <a:t>	</a:t>
            </a:r>
            <a:r>
              <a:rPr lang="en-GB" dirty="0">
                <a:latin typeface="Calibri" panose="020F0502020204030204" pitchFamily="34" charset="0"/>
                <a:ea typeface="Roboto Mono"/>
                <a:cs typeface="Calibri" panose="020F0502020204030204" pitchFamily="34" charset="0"/>
                <a:sym typeface="Roboto Mono"/>
              </a:rPr>
              <a:t>Open file with </a:t>
            </a:r>
            <a:r>
              <a:rPr lang="en-GB" dirty="0">
                <a:solidFill>
                  <a:srgbClr val="92D050"/>
                </a:solidFill>
              </a:rPr>
              <a:t>vi filename</a:t>
            </a:r>
            <a:endParaRPr lang="en-GB" dirty="0">
              <a:latin typeface="Calibri" panose="020F0502020204030204" pitchFamily="34" charset="0"/>
              <a:ea typeface="Roboto Mono"/>
              <a:cs typeface="Calibri" panose="020F0502020204030204" pitchFamily="34" charset="0"/>
              <a:sym typeface="Roboto Mono"/>
            </a:endParaRP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err="1">
                <a:solidFill>
                  <a:srgbClr val="92D050"/>
                </a:solidFill>
              </a:rPr>
              <a:t>i</a:t>
            </a:r>
            <a:r>
              <a:rPr lang="en-GB" dirty="0">
                <a:latin typeface="Calibri" panose="020F0502020204030204" pitchFamily="34" charset="0"/>
                <a:ea typeface="Roboto Mono"/>
                <a:cs typeface="Calibri" panose="020F0502020204030204" pitchFamily="34" charset="0"/>
                <a:sym typeface="Roboto Mono"/>
              </a:rPr>
              <a:t> (insert) to edit</a:t>
            </a: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a:solidFill>
                  <a:srgbClr val="92D050"/>
                </a:solidFill>
              </a:rPr>
              <a:t>esc</a:t>
            </a:r>
            <a:r>
              <a:rPr lang="en-GB" dirty="0">
                <a:latin typeface="Calibri" panose="020F0502020204030204" pitchFamily="34" charset="0"/>
                <a:ea typeface="Roboto Mono"/>
                <a:cs typeface="Calibri" panose="020F0502020204030204" pitchFamily="34" charset="0"/>
                <a:sym typeface="Roboto Mono"/>
              </a:rPr>
              <a:t> to stop editing</a:t>
            </a:r>
          </a:p>
          <a:p>
            <a:pPr marL="127000" lvl="4">
              <a:buClr>
                <a:schemeClr val="dk2"/>
              </a:buClr>
              <a:buSzPts val="1600"/>
            </a:pPr>
            <a:r>
              <a:rPr lang="en-GB" dirty="0">
                <a:latin typeface="Calibri" panose="020F0502020204030204" pitchFamily="34" charset="0"/>
                <a:ea typeface="Roboto Mono"/>
                <a:cs typeface="Calibri" panose="020F0502020204030204" pitchFamily="34" charset="0"/>
                <a:sym typeface="Roboto Mono"/>
              </a:rPr>
              <a:t>	Press </a:t>
            </a:r>
            <a:r>
              <a:rPr lang="en-GB" dirty="0">
                <a:solidFill>
                  <a:srgbClr val="92D050"/>
                </a:solidFill>
              </a:rPr>
              <a:t>:q!</a:t>
            </a:r>
            <a:r>
              <a:rPr lang="en-GB" dirty="0">
                <a:latin typeface="Calibri" panose="020F0502020204030204" pitchFamily="34" charset="0"/>
                <a:ea typeface="Roboto Mono"/>
                <a:cs typeface="Calibri" panose="020F0502020204030204" pitchFamily="34" charset="0"/>
                <a:sym typeface="Roboto Mono"/>
              </a:rPr>
              <a:t> (quit) to exit without modifications or </a:t>
            </a:r>
            <a:r>
              <a:rPr lang="en-GB" dirty="0">
                <a:solidFill>
                  <a:srgbClr val="92D050"/>
                </a:solidFill>
              </a:rPr>
              <a:t>:</a:t>
            </a:r>
            <a:r>
              <a:rPr lang="en-GB" dirty="0" err="1">
                <a:solidFill>
                  <a:srgbClr val="92D050"/>
                </a:solidFill>
              </a:rPr>
              <a:t>wq</a:t>
            </a:r>
            <a:r>
              <a:rPr lang="en-GB" dirty="0">
                <a:latin typeface="Calibri" panose="020F0502020204030204" pitchFamily="34" charset="0"/>
                <a:ea typeface="Roboto Mono"/>
                <a:cs typeface="Calibri" panose="020F0502020204030204" pitchFamily="34" charset="0"/>
                <a:sym typeface="Roboto Mono"/>
              </a:rPr>
              <a:t> (write + quit) to exit and save any modifications </a:t>
            </a:r>
          </a:p>
          <a:p>
            <a:pPr marL="45538" indent="0">
              <a:buNone/>
            </a:pPr>
            <a:r>
              <a:rPr lang="en-GB" sz="1424" dirty="0"/>
              <a:t>- Go out of current directory: </a:t>
            </a:r>
            <a:r>
              <a:rPr lang="en-GB" sz="1424" dirty="0">
                <a:solidFill>
                  <a:srgbClr val="92D050"/>
                </a:solidFill>
              </a:rPr>
              <a:t>cd ..</a:t>
            </a:r>
          </a:p>
          <a:p>
            <a:pPr marL="45538" indent="0">
              <a:buNone/>
            </a:pPr>
            <a:r>
              <a:rPr lang="en-GB" sz="1424" dirty="0"/>
              <a:t>- Copy/paste file into directory: </a:t>
            </a:r>
            <a:r>
              <a:rPr lang="en-GB" sz="1424" dirty="0">
                <a:solidFill>
                  <a:srgbClr val="92D050"/>
                </a:solidFill>
              </a:rPr>
              <a:t>cp filename </a:t>
            </a:r>
            <a:r>
              <a:rPr lang="en-GB" sz="1424" dirty="0" err="1">
                <a:solidFill>
                  <a:srgbClr val="92D050"/>
                </a:solidFill>
              </a:rPr>
              <a:t>directoryname</a:t>
            </a:r>
            <a:r>
              <a:rPr lang="en-GB" sz="1424" dirty="0">
                <a:solidFill>
                  <a:srgbClr val="92D050"/>
                </a:solidFill>
              </a:rPr>
              <a:t>/filename</a:t>
            </a:r>
            <a:r>
              <a:rPr lang="en-GB" sz="1424" dirty="0"/>
              <a:t> (mv for cut/paste)</a:t>
            </a:r>
          </a:p>
          <a:p>
            <a:pPr marL="45538" indent="0">
              <a:buNone/>
            </a:pPr>
            <a:r>
              <a:rPr lang="en-GB" sz="1424" dirty="0"/>
              <a:t>- Remove file: </a:t>
            </a:r>
            <a:r>
              <a:rPr lang="en-GB" sz="1424" dirty="0">
                <a:solidFill>
                  <a:srgbClr val="92D050"/>
                </a:solidFill>
              </a:rPr>
              <a:t>rm filename </a:t>
            </a:r>
            <a:r>
              <a:rPr lang="en-GB" sz="1424" dirty="0"/>
              <a:t>(cannot be undone!)</a:t>
            </a:r>
          </a:p>
          <a:p>
            <a:pPr marL="45538" indent="0">
              <a:buNone/>
            </a:pPr>
            <a:r>
              <a:rPr lang="en-GB" sz="1424" dirty="0"/>
              <a:t>- Remove directory: </a:t>
            </a:r>
            <a:r>
              <a:rPr lang="en-GB" sz="1424" dirty="0" err="1">
                <a:solidFill>
                  <a:srgbClr val="92D050"/>
                </a:solidFill>
              </a:rPr>
              <a:t>rmdir</a:t>
            </a:r>
            <a:r>
              <a:rPr lang="en-GB" sz="1424" dirty="0">
                <a:solidFill>
                  <a:srgbClr val="92D050"/>
                </a:solidFill>
              </a:rPr>
              <a:t> </a:t>
            </a:r>
            <a:r>
              <a:rPr lang="en-GB" sz="1424" dirty="0" err="1">
                <a:solidFill>
                  <a:srgbClr val="92D050"/>
                </a:solidFill>
              </a:rPr>
              <a:t>directoryname</a:t>
            </a:r>
            <a:r>
              <a:rPr lang="en-GB" sz="1424" dirty="0">
                <a:solidFill>
                  <a:srgbClr val="92D050"/>
                </a:solidFill>
              </a:rPr>
              <a:t> </a:t>
            </a:r>
            <a:r>
              <a:rPr lang="en-GB" sz="1424" dirty="0"/>
              <a:t>(cannot be undone!)</a:t>
            </a:r>
          </a:p>
          <a:p>
            <a:pPr marL="45538" indent="0">
              <a:buNone/>
            </a:pPr>
            <a:endParaRPr lang="en-GB" dirty="0"/>
          </a:p>
        </p:txBody>
      </p:sp>
      <p:sp>
        <p:nvSpPr>
          <p:cNvPr id="4" name="Slide Number Placeholder 3">
            <a:extLst>
              <a:ext uri="{FF2B5EF4-FFF2-40B4-BE49-F238E27FC236}">
                <a16:creationId xmlns:a16="http://schemas.microsoft.com/office/drawing/2014/main" id="{331254C3-D396-B43C-5849-29A05FFC2AD0}"/>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5" name="TextBox 4">
            <a:extLst>
              <a:ext uri="{FF2B5EF4-FFF2-40B4-BE49-F238E27FC236}">
                <a16:creationId xmlns:a16="http://schemas.microsoft.com/office/drawing/2014/main" id="{A9C3E126-09B8-0E76-56AD-53768AF81C1E}"/>
              </a:ext>
            </a:extLst>
          </p:cNvPr>
          <p:cNvSpPr txBox="1"/>
          <p:nvPr/>
        </p:nvSpPr>
        <p:spPr>
          <a:xfrm>
            <a:off x="5476257" y="1942024"/>
            <a:ext cx="3507532" cy="357598"/>
          </a:xfrm>
          <a:prstGeom prst="rect">
            <a:avLst/>
          </a:prstGeom>
          <a:noFill/>
        </p:spPr>
        <p:txBody>
          <a:bodyPr wrap="square" rtlCol="0">
            <a:spAutoFit/>
          </a:bodyPr>
          <a:lstStyle/>
          <a:p>
            <a:pPr algn="l">
              <a:lnSpc>
                <a:spcPct val="120000"/>
              </a:lnSpc>
            </a:pPr>
            <a:r>
              <a:rPr lang="en-GB" sz="1582" dirty="0">
                <a:solidFill>
                  <a:srgbClr val="FF0000"/>
                </a:solidFill>
              </a:rPr>
              <a:t>Google/</a:t>
            </a:r>
            <a:r>
              <a:rPr lang="en-GB" sz="1582" dirty="0" err="1">
                <a:solidFill>
                  <a:srgbClr val="FF0000"/>
                </a:solidFill>
              </a:rPr>
              <a:t>chatgpt</a:t>
            </a:r>
            <a:r>
              <a:rPr lang="en-GB" sz="1582" dirty="0">
                <a:solidFill>
                  <a:srgbClr val="FF0000"/>
                </a:solidFill>
              </a:rPr>
              <a:t> are your best friends!</a:t>
            </a:r>
          </a:p>
        </p:txBody>
      </p:sp>
      <p:pic>
        <p:nvPicPr>
          <p:cNvPr id="6" name="Google Shape;882;p77">
            <a:extLst>
              <a:ext uri="{FF2B5EF4-FFF2-40B4-BE49-F238E27FC236}">
                <a16:creationId xmlns:a16="http://schemas.microsoft.com/office/drawing/2014/main" id="{7EC4F0EB-7763-5AA4-8C0F-FBFD31EA94BF}"/>
              </a:ext>
            </a:extLst>
          </p:cNvPr>
          <p:cNvPicPr preferRelativeResize="0"/>
          <p:nvPr/>
        </p:nvPicPr>
        <p:blipFill>
          <a:blip r:embed="rId2">
            <a:alphaModFix/>
          </a:blip>
          <a:stretch>
            <a:fillRect/>
          </a:stretch>
        </p:blipFill>
        <p:spPr>
          <a:xfrm>
            <a:off x="8534100" y="0"/>
            <a:ext cx="609900" cy="698425"/>
          </a:xfrm>
          <a:prstGeom prst="rect">
            <a:avLst/>
          </a:prstGeom>
          <a:noFill/>
          <a:ln>
            <a:noFill/>
          </a:ln>
        </p:spPr>
      </p:pic>
    </p:spTree>
    <p:extLst>
      <p:ext uri="{BB962C8B-B14F-4D97-AF65-F5344CB8AC3E}">
        <p14:creationId xmlns:p14="http://schemas.microsoft.com/office/powerpoint/2010/main" val="41923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4D0A-C49E-C418-7E40-C6BCEA47C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8F625E-BDE4-9C25-DABB-1371E1BC8658}"/>
              </a:ext>
            </a:extLst>
          </p:cNvPr>
          <p:cNvSpPr>
            <a:spLocks noGrp="1"/>
          </p:cNvSpPr>
          <p:nvPr>
            <p:ph type="title"/>
          </p:nvPr>
        </p:nvSpPr>
        <p:spPr/>
        <p:txBody>
          <a:bodyPr/>
          <a:lstStyle/>
          <a:p>
            <a:r>
              <a:rPr lang="en-GB" dirty="0"/>
              <a:t>The </a:t>
            </a:r>
            <a:r>
              <a:rPr lang="en-GB" dirty="0" err="1"/>
              <a:t>linux</a:t>
            </a:r>
            <a:r>
              <a:rPr lang="en-GB" dirty="0"/>
              <a:t> shell environment</a:t>
            </a:r>
          </a:p>
        </p:txBody>
      </p:sp>
      <p:sp>
        <p:nvSpPr>
          <p:cNvPr id="3" name="Content Placeholder 2">
            <a:extLst>
              <a:ext uri="{FF2B5EF4-FFF2-40B4-BE49-F238E27FC236}">
                <a16:creationId xmlns:a16="http://schemas.microsoft.com/office/drawing/2014/main" id="{18563CC7-781E-8239-9CD6-BFAD902ACB13}"/>
              </a:ext>
            </a:extLst>
          </p:cNvPr>
          <p:cNvSpPr>
            <a:spLocks noGrp="1"/>
          </p:cNvSpPr>
          <p:nvPr>
            <p:ph idx="1"/>
          </p:nvPr>
        </p:nvSpPr>
        <p:spPr/>
        <p:txBody>
          <a:bodyPr>
            <a:normAutofit/>
          </a:bodyPr>
          <a:lstStyle/>
          <a:p>
            <a:pPr marL="45538" indent="0">
              <a:buNone/>
            </a:pPr>
            <a:r>
              <a:rPr lang="en-GB" dirty="0"/>
              <a:t>Additional commands:</a:t>
            </a:r>
          </a:p>
          <a:p>
            <a:pPr marL="45538" indent="0">
              <a:buNone/>
            </a:pPr>
            <a:r>
              <a:rPr lang="en-GB" sz="1424" dirty="0"/>
              <a:t>- Get documentation for any command: </a:t>
            </a:r>
            <a:r>
              <a:rPr lang="en-GB" sz="1424" dirty="0">
                <a:solidFill>
                  <a:srgbClr val="92D050"/>
                </a:solidFill>
              </a:rPr>
              <a:t>ls --help</a:t>
            </a:r>
          </a:p>
          <a:p>
            <a:pPr marL="45538" indent="0">
              <a:buNone/>
            </a:pPr>
            <a:r>
              <a:rPr lang="en-GB" sz="1424" dirty="0"/>
              <a:t>- Look up all the commands you used in the past: </a:t>
            </a:r>
            <a:r>
              <a:rPr lang="en-GB" sz="1424" dirty="0">
                <a:solidFill>
                  <a:srgbClr val="92D050"/>
                </a:solidFill>
              </a:rPr>
              <a:t>history</a:t>
            </a:r>
          </a:p>
          <a:p>
            <a:pPr marL="45538" indent="0">
              <a:buNone/>
            </a:pPr>
            <a:r>
              <a:rPr lang="en-GB" sz="1424" dirty="0"/>
              <a:t>- Search for some specific string: </a:t>
            </a:r>
            <a:r>
              <a:rPr lang="en-GB" sz="1424" dirty="0">
                <a:solidFill>
                  <a:srgbClr val="92D050"/>
                </a:solidFill>
              </a:rPr>
              <a:t>grep –r "editor"</a:t>
            </a:r>
          </a:p>
          <a:p>
            <a:pPr marL="45538" indent="0">
              <a:buNone/>
            </a:pPr>
            <a:r>
              <a:rPr lang="en-GB" sz="1424" dirty="0"/>
              <a:t>- Stack multiple commands in a row: </a:t>
            </a:r>
            <a:r>
              <a:rPr lang="en-GB" sz="1424" dirty="0">
                <a:solidFill>
                  <a:srgbClr val="92D050"/>
                </a:solidFill>
              </a:rPr>
              <a:t>ls | grep "first"</a:t>
            </a:r>
          </a:p>
          <a:p>
            <a:pPr marL="45538" indent="0">
              <a:buNone/>
            </a:pPr>
            <a:r>
              <a:rPr lang="en-GB" sz="1424" dirty="0"/>
              <a:t>- Redirection your command output into a file: </a:t>
            </a:r>
            <a:r>
              <a:rPr lang="en-GB" sz="1424" dirty="0">
                <a:solidFill>
                  <a:srgbClr val="92D050"/>
                </a:solidFill>
              </a:rPr>
              <a:t>ls &gt;&gt; </a:t>
            </a:r>
            <a:r>
              <a:rPr lang="en-GB" sz="1424" dirty="0" err="1">
                <a:solidFill>
                  <a:srgbClr val="92D050"/>
                </a:solidFill>
              </a:rPr>
              <a:t>output_ls</a:t>
            </a:r>
            <a:endParaRPr lang="en-GB" sz="1424" dirty="0">
              <a:solidFill>
                <a:srgbClr val="92D050"/>
              </a:solidFill>
            </a:endParaRPr>
          </a:p>
          <a:p>
            <a:pPr marL="45538" indent="0">
              <a:buNone/>
            </a:pPr>
            <a:endParaRPr lang="en-GB" dirty="0"/>
          </a:p>
        </p:txBody>
      </p:sp>
      <p:sp>
        <p:nvSpPr>
          <p:cNvPr id="4" name="Slide Number Placeholder 3">
            <a:extLst>
              <a:ext uri="{FF2B5EF4-FFF2-40B4-BE49-F238E27FC236}">
                <a16:creationId xmlns:a16="http://schemas.microsoft.com/office/drawing/2014/main" id="{FF8D332E-03C4-EF10-0518-3DB2725C8350}"/>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pic>
        <p:nvPicPr>
          <p:cNvPr id="5" name="Google Shape;882;p77">
            <a:extLst>
              <a:ext uri="{FF2B5EF4-FFF2-40B4-BE49-F238E27FC236}">
                <a16:creationId xmlns:a16="http://schemas.microsoft.com/office/drawing/2014/main" id="{253ADB39-C78E-01BF-DD34-B10B1BA3019B}"/>
              </a:ext>
            </a:extLst>
          </p:cNvPr>
          <p:cNvPicPr preferRelativeResize="0"/>
          <p:nvPr/>
        </p:nvPicPr>
        <p:blipFill>
          <a:blip r:embed="rId2">
            <a:alphaModFix/>
          </a:blip>
          <a:stretch>
            <a:fillRect/>
          </a:stretch>
        </p:blipFill>
        <p:spPr>
          <a:xfrm>
            <a:off x="8534100" y="0"/>
            <a:ext cx="609900" cy="698425"/>
          </a:xfrm>
          <a:prstGeom prst="rect">
            <a:avLst/>
          </a:prstGeom>
          <a:noFill/>
          <a:ln>
            <a:noFill/>
          </a:ln>
        </p:spPr>
      </p:pic>
    </p:spTree>
    <p:extLst>
      <p:ext uri="{BB962C8B-B14F-4D97-AF65-F5344CB8AC3E}">
        <p14:creationId xmlns:p14="http://schemas.microsoft.com/office/powerpoint/2010/main" val="110635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820" b="1">
                <a:solidFill>
                  <a:srgbClr val="31859B"/>
                </a:solidFill>
              </a:rPr>
              <a:t>Introduction to FATES</a:t>
            </a:r>
            <a:endParaRPr sz="5820" b="1">
              <a:solidFill>
                <a:srgbClr val="31859B"/>
              </a:solidFill>
            </a:endParaRPr>
          </a:p>
        </p:txBody>
      </p:sp>
      <p:pic>
        <p:nvPicPr>
          <p:cNvPr id="145" name="Google Shape;145;p2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6" name="Google Shape;1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147" name="Google Shape;147;p27"/>
          <p:cNvSpPr txBox="1"/>
          <p:nvPr/>
        </p:nvSpPr>
        <p:spPr>
          <a:xfrm>
            <a:off x="310975" y="1576039"/>
            <a:ext cx="8278800" cy="334851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GB" sz="1800" dirty="0">
                <a:solidFill>
                  <a:schemeClr val="dk2"/>
                </a:solidFill>
                <a:latin typeface="Calibri"/>
                <a:ea typeface="Calibri"/>
                <a:cs typeface="Calibri"/>
                <a:sym typeface="Calibri"/>
              </a:rPr>
              <a:t>Introduction</a:t>
            </a:r>
          </a:p>
          <a:p>
            <a:pPr marL="285750" lvl="0" indent="-285750" algn="l" rtl="0">
              <a:spcBef>
                <a:spcPts val="0"/>
              </a:spcBef>
              <a:spcAft>
                <a:spcPts val="0"/>
              </a:spcAft>
              <a:buFontTx/>
              <a:buChar char="-"/>
            </a:pPr>
            <a:r>
              <a:rPr lang="en-GB" sz="1800" dirty="0">
                <a:solidFill>
                  <a:schemeClr val="dk2"/>
                </a:solidFill>
                <a:latin typeface="Calibri"/>
                <a:ea typeface="Calibri"/>
                <a:cs typeface="Calibri"/>
                <a:sym typeface="Calibri"/>
              </a:rPr>
              <a:t>S</a:t>
            </a:r>
            <a:r>
              <a:rPr lang="en" sz="1800" dirty="0">
                <a:solidFill>
                  <a:schemeClr val="dk2"/>
                </a:solidFill>
                <a:latin typeface="Calibri"/>
                <a:ea typeface="Calibri"/>
                <a:cs typeface="Calibri"/>
                <a:sym typeface="Calibri"/>
              </a:rPr>
              <a:t>et up a default model run with CLM-FATES</a:t>
            </a:r>
          </a:p>
          <a:p>
            <a:pPr marL="285750" lvl="0" indent="-285750" algn="l" rtl="0">
              <a:spcBef>
                <a:spcPts val="0"/>
              </a:spcBef>
              <a:spcAft>
                <a:spcPts val="0"/>
              </a:spcAft>
              <a:buFontTx/>
              <a:buChar char="-"/>
            </a:pPr>
            <a:r>
              <a:rPr lang="en" sz="1800" dirty="0">
                <a:solidFill>
                  <a:schemeClr val="dk2"/>
                </a:solidFill>
                <a:latin typeface="Calibri"/>
                <a:ea typeface="Calibri"/>
                <a:cs typeface="Calibri"/>
                <a:sym typeface="Calibri"/>
              </a:rPr>
              <a:t>Set up a site level run using inventory data</a:t>
            </a:r>
          </a:p>
          <a:p>
            <a:pPr marL="285750" lvl="0" indent="-285750" algn="l" rtl="0">
              <a:spcBef>
                <a:spcPts val="0"/>
              </a:spcBef>
              <a:spcAft>
                <a:spcPts val="0"/>
              </a:spcAft>
              <a:buFontTx/>
              <a:buChar char="-"/>
            </a:pPr>
            <a:r>
              <a:rPr lang="en" sz="1800" dirty="0">
                <a:solidFill>
                  <a:schemeClr val="dk2"/>
                </a:solidFill>
                <a:latin typeface="Calibri"/>
                <a:ea typeface="Calibri"/>
                <a:cs typeface="Calibri"/>
                <a:sym typeface="Calibri"/>
              </a:rPr>
              <a:t>Explore the model yourself</a:t>
            </a:r>
          </a:p>
          <a:p>
            <a:pPr marL="0" lvl="0" indent="0" algn="l" rtl="0">
              <a:spcBef>
                <a:spcPts val="0"/>
              </a:spcBef>
              <a:spcAft>
                <a:spcPts val="0"/>
              </a:spcAft>
              <a:buNone/>
            </a:pPr>
            <a:endParaRPr lang="en" sz="1800" dirty="0">
              <a:solidFill>
                <a:schemeClr val="dk2"/>
              </a:solidFill>
              <a:latin typeface="Calibri"/>
              <a:ea typeface="Calibri"/>
              <a:cs typeface="Calibri"/>
              <a:sym typeface="Calibri"/>
            </a:endParaRPr>
          </a:p>
          <a:p>
            <a:pPr marL="0" lvl="0" indent="0" algn="l" rtl="0">
              <a:spcBef>
                <a:spcPts val="0"/>
              </a:spcBef>
              <a:spcAft>
                <a:spcPts val="0"/>
              </a:spcAft>
              <a:buNone/>
            </a:pPr>
            <a:r>
              <a:rPr lang="en-GB" sz="1800" dirty="0">
                <a:solidFill>
                  <a:schemeClr val="dk2"/>
                </a:solidFill>
                <a:latin typeface="Calibri"/>
                <a:ea typeface="Calibri"/>
                <a:cs typeface="Calibri"/>
                <a:sym typeface="Calibri"/>
              </a:rPr>
              <a:t>A</a:t>
            </a:r>
            <a:r>
              <a:rPr lang="en" sz="1800" dirty="0">
                <a:solidFill>
                  <a:schemeClr val="dk2"/>
                </a:solidFill>
                <a:latin typeface="Calibri"/>
                <a:ea typeface="Calibri"/>
                <a:cs typeface="Calibri"/>
                <a:sym typeface="Calibri"/>
              </a:rPr>
              <a:t>ll material can be accessed through Github:</a:t>
            </a:r>
          </a:p>
          <a:p>
            <a:pPr lvl="0"/>
            <a:r>
              <a:rPr lang="en-GB" sz="1800" dirty="0">
                <a:solidFill>
                  <a:schemeClr val="dk2"/>
                </a:solidFill>
                <a:latin typeface="Calibri"/>
                <a:ea typeface="Calibri"/>
                <a:cs typeface="Calibri"/>
                <a:sym typeface="Calibri"/>
                <a:hlinkClick r:id="rId4"/>
              </a:rPr>
              <a:t>https://github.com/sdeherto/CLM-FATES4UGent</a:t>
            </a:r>
            <a:r>
              <a:rPr lang="en-GB" sz="1800" dirty="0">
                <a:solidFill>
                  <a:schemeClr val="dk2"/>
                </a:solidFill>
                <a:latin typeface="Calibri"/>
                <a:ea typeface="Calibri"/>
                <a:cs typeface="Calibri"/>
                <a:sym typeface="Calibri"/>
              </a:rPr>
              <a:t> </a:t>
            </a:r>
          </a:p>
          <a:p>
            <a:pPr lvl="0"/>
            <a:endParaRPr lang="en-GB" sz="1800" dirty="0">
              <a:solidFill>
                <a:schemeClr val="dk2"/>
              </a:solidFill>
              <a:latin typeface="Calibri"/>
              <a:ea typeface="Calibri"/>
              <a:cs typeface="Calibri"/>
              <a:sym typeface="Calibri"/>
            </a:endParaRPr>
          </a:p>
          <a:p>
            <a:pPr lvl="0"/>
            <a:endParaRPr lang="en" sz="1800" dirty="0">
              <a:solidFill>
                <a:schemeClr val="dk2"/>
              </a:solidFill>
              <a:latin typeface="Calibri"/>
              <a:ea typeface="Calibri"/>
              <a:cs typeface="Calibri"/>
              <a:sym typeface="Calibri"/>
            </a:endParaRPr>
          </a:p>
          <a:p>
            <a:pPr lvl="0"/>
            <a:r>
              <a:rPr lang="en" sz="1800" dirty="0">
                <a:solidFill>
                  <a:schemeClr val="dk2"/>
                </a:solidFill>
                <a:latin typeface="Calibri"/>
                <a:ea typeface="Calibri"/>
                <a:cs typeface="Calibri"/>
                <a:sym typeface="Calibri"/>
              </a:rPr>
              <a:t>Tutorial is build from the combination of practicals of land climate dynamics course (VUB) and sessions followed in FATES tutorial in the summer of 2024 at the Lawrence Berkeley National Laboratory (</a:t>
            </a:r>
            <a:r>
              <a:rPr lang="en-GB" sz="1800" dirty="0">
                <a:solidFill>
                  <a:schemeClr val="dk2"/>
                </a:solidFill>
                <a:latin typeface="Calibri"/>
                <a:ea typeface="Calibri"/>
                <a:cs typeface="Calibri"/>
                <a:sym typeface="Calibri"/>
                <a:hlinkClick r:id="rId5"/>
              </a:rPr>
              <a:t>https://github.com/NGEET/fates-tutorial/</a:t>
            </a:r>
            <a:r>
              <a:rPr lang="en-GB"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a:cs typeface="Times New Roman" panose="02020603050405020304" pitchFamily="18" charset="0"/>
              </a:rPr>
              <a:t>Recap: logging on into hydra</a:t>
            </a:r>
          </a:p>
        </p:txBody>
      </p:sp>
      <p:sp>
        <p:nvSpPr>
          <p:cNvPr id="4" name="Slide Number Placeholder 3"/>
          <p:cNvSpPr>
            <a:spLocks noGrp="1"/>
          </p:cNvSpPr>
          <p:nvPr>
            <p:ph type="sldNum" sz="quarter" idx="12"/>
          </p:nvPr>
        </p:nvSpPr>
        <p:spPr/>
        <p:txBody>
          <a:bodyPr/>
          <a:lstStyle/>
          <a:p>
            <a:fld id="{D0ACF1C0-44CE-4722-A2F0-77352D0F488E}" type="slidenum">
              <a:rPr lang="en-US" smtClean="0"/>
              <a:pPr/>
              <a:t>20</a:t>
            </a:fld>
            <a:endParaRPr lang="en-US"/>
          </a:p>
        </p:txBody>
      </p:sp>
      <p:sp>
        <p:nvSpPr>
          <p:cNvPr id="7" name="Content Placeholder 6"/>
          <p:cNvSpPr>
            <a:spLocks noGrp="1"/>
          </p:cNvSpPr>
          <p:nvPr>
            <p:ph idx="1"/>
          </p:nvPr>
        </p:nvSpPr>
        <p:spPr>
          <a:xfrm>
            <a:off x="592282" y="1126764"/>
            <a:ext cx="5182466" cy="3334399"/>
          </a:xfrm>
        </p:spPr>
        <p:txBody>
          <a:bodyPr>
            <a:normAutofit/>
          </a:bodyPr>
          <a:lstStyle/>
          <a:p>
            <a:pPr marL="342900" indent="-342900">
              <a:buFont typeface="Arial" panose="020B0604020202020204" pitchFamily="34" charset="0"/>
              <a:buChar char="•"/>
            </a:pPr>
            <a:r>
              <a:rPr lang="en-US" noProof="0" dirty="0">
                <a:latin typeface="+mj-lt"/>
                <a:cs typeface="Times New Roman" panose="02020603050405020304" pitchFamily="18" charset="0"/>
              </a:rPr>
              <a:t>Start </a:t>
            </a:r>
            <a:r>
              <a:rPr lang="en-US" b="1" noProof="0" dirty="0" err="1">
                <a:latin typeface="+mj-lt"/>
                <a:cs typeface="Times New Roman" panose="02020603050405020304" pitchFamily="18" charset="0"/>
              </a:rPr>
              <a:t>MobaXTerm</a:t>
            </a:r>
            <a:endParaRPr lang="en-US" b="1" noProof="0" dirty="0">
              <a:latin typeface="+mj-lt"/>
              <a:cs typeface="Times New Roman" panose="02020603050405020304" pitchFamily="18" charset="0"/>
            </a:endParaRPr>
          </a:p>
          <a:p>
            <a:pPr marL="857250" lvl="1"/>
            <a:r>
              <a:rPr lang="en-US" noProof="0" dirty="0">
                <a:latin typeface="+mj-lt"/>
                <a:cs typeface="Times New Roman" panose="02020603050405020304" pitchFamily="18" charset="0"/>
              </a:rPr>
              <a:t>Click session</a:t>
            </a:r>
            <a:endParaRPr lang="en-US" b="1" noProof="0" dirty="0">
              <a:latin typeface="+mj-lt"/>
              <a:cs typeface="Times New Roman" panose="02020603050405020304" pitchFamily="18" charset="0"/>
            </a:endParaRPr>
          </a:p>
          <a:p>
            <a:pPr marL="342900" indent="-342900">
              <a:buFont typeface="Arial" panose="020B0604020202020204" pitchFamily="34" charset="0"/>
              <a:buChar char="•"/>
            </a:pPr>
            <a:r>
              <a:rPr lang="en-US" noProof="0" dirty="0">
                <a:latin typeface="+mj-lt"/>
                <a:cs typeface="Times New Roman" panose="02020603050405020304" pitchFamily="18" charset="0"/>
              </a:rPr>
              <a:t>Click SSH </a:t>
            </a:r>
          </a:p>
          <a:p>
            <a:pPr marL="857250" lvl="1"/>
            <a:r>
              <a:rPr lang="en-US" noProof="0" dirty="0">
                <a:latin typeface="+mj-lt"/>
                <a:cs typeface="Times New Roman" panose="02020603050405020304" pitchFamily="18" charset="0"/>
              </a:rPr>
              <a:t>Remote host *: login.hpc.vub.ac.be</a:t>
            </a:r>
          </a:p>
          <a:p>
            <a:pPr marL="857250" lvl="1"/>
            <a:r>
              <a:rPr lang="en-US" noProof="0" dirty="0">
                <a:latin typeface="+mj-lt"/>
                <a:cs typeface="Times New Roman" panose="02020603050405020304" pitchFamily="18" charset="0"/>
              </a:rPr>
              <a:t>Username: &lt;</a:t>
            </a:r>
            <a:r>
              <a:rPr lang="en-US" noProof="0" dirty="0" err="1">
                <a:latin typeface="+mj-lt"/>
                <a:cs typeface="Times New Roman" panose="02020603050405020304" pitchFamily="18" charset="0"/>
              </a:rPr>
              <a:t>yourvscnumber</a:t>
            </a:r>
            <a:r>
              <a:rPr lang="en-US" noProof="0" dirty="0">
                <a:latin typeface="+mj-lt"/>
                <a:cs typeface="Times New Roman" panose="02020603050405020304" pitchFamily="18" charset="0"/>
              </a:rPr>
              <a:t>&gt;</a:t>
            </a:r>
          </a:p>
          <a:p>
            <a:pPr marL="857250" lvl="1"/>
            <a:r>
              <a:rPr lang="en-US" noProof="0" dirty="0">
                <a:latin typeface="+mj-lt"/>
                <a:cs typeface="Times New Roman" panose="02020603050405020304" pitchFamily="18" charset="0"/>
              </a:rPr>
              <a:t>Click ‘Advanced SSH settings’</a:t>
            </a:r>
          </a:p>
          <a:p>
            <a:pPr marL="857250" lvl="1"/>
            <a:r>
              <a:rPr lang="en-US" noProof="0" dirty="0">
                <a:latin typeface="+mj-lt"/>
                <a:cs typeface="Times New Roman" panose="02020603050405020304" pitchFamily="18" charset="0"/>
              </a:rPr>
              <a:t>SSH-browser type: SFTP protocol</a:t>
            </a:r>
          </a:p>
          <a:p>
            <a:pPr marL="857250" lvl="1"/>
            <a:r>
              <a:rPr lang="en-US" noProof="0" dirty="0">
                <a:latin typeface="+mj-lt"/>
                <a:cs typeface="Times New Roman" panose="02020603050405020304" pitchFamily="18" charset="0"/>
              </a:rPr>
              <a:t>Paste the path to your private key</a:t>
            </a:r>
          </a:p>
          <a:p>
            <a:endParaRPr lang="en-US" i="1" noProof="0" dirty="0">
              <a:solidFill>
                <a:srgbClr val="00B050"/>
              </a:solidFill>
              <a:latin typeface="+mj-lt"/>
              <a:cs typeface="Times New Roman" panose="02020603050405020304" pitchFamily="18" charset="0"/>
            </a:endParaRPr>
          </a:p>
        </p:txBody>
      </p:sp>
      <p:pic>
        <p:nvPicPr>
          <p:cNvPr id="3" name="Afbeelding 2">
            <a:extLst>
              <a:ext uri="{FF2B5EF4-FFF2-40B4-BE49-F238E27FC236}">
                <a16:creationId xmlns:a16="http://schemas.microsoft.com/office/drawing/2014/main" id="{5821E945-3CCB-498C-9CDE-23D769620BDC}"/>
              </a:ext>
            </a:extLst>
          </p:cNvPr>
          <p:cNvPicPr>
            <a:picLocks noChangeAspect="1"/>
          </p:cNvPicPr>
          <p:nvPr/>
        </p:nvPicPr>
        <p:blipFill>
          <a:blip r:embed="rId3"/>
          <a:stretch>
            <a:fillRect/>
          </a:stretch>
        </p:blipFill>
        <p:spPr>
          <a:xfrm>
            <a:off x="4866588" y="1019540"/>
            <a:ext cx="4136010" cy="2704877"/>
          </a:xfrm>
          <a:prstGeom prst="rect">
            <a:avLst/>
          </a:prstGeom>
        </p:spPr>
      </p:pic>
      <p:pic>
        <p:nvPicPr>
          <p:cNvPr id="5" name="Afbeelding 4">
            <a:extLst>
              <a:ext uri="{FF2B5EF4-FFF2-40B4-BE49-F238E27FC236}">
                <a16:creationId xmlns:a16="http://schemas.microsoft.com/office/drawing/2014/main" id="{2CAAC7E5-B0D4-4801-A365-264EDFC7A74C}"/>
              </a:ext>
            </a:extLst>
          </p:cNvPr>
          <p:cNvPicPr>
            <a:picLocks noChangeAspect="1"/>
          </p:cNvPicPr>
          <p:nvPr/>
        </p:nvPicPr>
        <p:blipFill>
          <a:blip r:embed="rId4"/>
          <a:stretch>
            <a:fillRect/>
          </a:stretch>
        </p:blipFill>
        <p:spPr>
          <a:xfrm>
            <a:off x="2984053" y="1148423"/>
            <a:ext cx="949937" cy="382364"/>
          </a:xfrm>
          <a:prstGeom prst="rect">
            <a:avLst/>
          </a:prstGeom>
        </p:spPr>
      </p:pic>
      <p:pic>
        <p:nvPicPr>
          <p:cNvPr id="8" name="Afbeelding 7">
            <a:extLst>
              <a:ext uri="{FF2B5EF4-FFF2-40B4-BE49-F238E27FC236}">
                <a16:creationId xmlns:a16="http://schemas.microsoft.com/office/drawing/2014/main" id="{A815F104-003F-43E5-80B6-693F3F960BE5}"/>
              </a:ext>
            </a:extLst>
          </p:cNvPr>
          <p:cNvPicPr>
            <a:picLocks noChangeAspect="1"/>
          </p:cNvPicPr>
          <p:nvPr/>
        </p:nvPicPr>
        <p:blipFill rotWithShape="1">
          <a:blip r:embed="rId5"/>
          <a:srcRect l="15172"/>
          <a:stretch/>
        </p:blipFill>
        <p:spPr>
          <a:xfrm>
            <a:off x="2723454" y="1521600"/>
            <a:ext cx="283520" cy="292452"/>
          </a:xfrm>
          <a:prstGeom prst="rect">
            <a:avLst/>
          </a:prstGeom>
        </p:spPr>
      </p:pic>
      <p:sp>
        <p:nvSpPr>
          <p:cNvPr id="10" name="Rechthoek 9">
            <a:extLst>
              <a:ext uri="{FF2B5EF4-FFF2-40B4-BE49-F238E27FC236}">
                <a16:creationId xmlns:a16="http://schemas.microsoft.com/office/drawing/2014/main" id="{924BDCD0-F146-4B30-8586-16F0DDDB90D2}"/>
              </a:ext>
            </a:extLst>
          </p:cNvPr>
          <p:cNvSpPr/>
          <p:nvPr/>
        </p:nvSpPr>
        <p:spPr>
          <a:xfrm>
            <a:off x="4984423" y="2120936"/>
            <a:ext cx="848412"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EC0799CF-BA6C-4CCA-B2A9-5ACD2B31DBCE}"/>
              </a:ext>
            </a:extLst>
          </p:cNvPr>
          <p:cNvSpPr/>
          <p:nvPr/>
        </p:nvSpPr>
        <p:spPr>
          <a:xfrm>
            <a:off x="5104267" y="1801580"/>
            <a:ext cx="1089143"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hthoek 12">
            <a:extLst>
              <a:ext uri="{FF2B5EF4-FFF2-40B4-BE49-F238E27FC236}">
                <a16:creationId xmlns:a16="http://schemas.microsoft.com/office/drawing/2014/main" id="{2ECBA555-D4B5-4F43-9A86-32577BBFCFD8}"/>
              </a:ext>
            </a:extLst>
          </p:cNvPr>
          <p:cNvSpPr/>
          <p:nvPr/>
        </p:nvSpPr>
        <p:spPr>
          <a:xfrm>
            <a:off x="6299529" y="1801580"/>
            <a:ext cx="1166500"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hthoek 13">
            <a:extLst>
              <a:ext uri="{FF2B5EF4-FFF2-40B4-BE49-F238E27FC236}">
                <a16:creationId xmlns:a16="http://schemas.microsoft.com/office/drawing/2014/main" id="{7A36B9D7-F495-460C-BED2-E8B11BD14242}"/>
              </a:ext>
            </a:extLst>
          </p:cNvPr>
          <p:cNvSpPr/>
          <p:nvPr/>
        </p:nvSpPr>
        <p:spPr>
          <a:xfrm>
            <a:off x="5249585" y="2786747"/>
            <a:ext cx="1650836"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hthoek 14">
            <a:extLst>
              <a:ext uri="{FF2B5EF4-FFF2-40B4-BE49-F238E27FC236}">
                <a16:creationId xmlns:a16="http://schemas.microsoft.com/office/drawing/2014/main" id="{ECC7EF2A-7064-458A-A75E-C6115D06CF39}"/>
              </a:ext>
            </a:extLst>
          </p:cNvPr>
          <p:cNvSpPr/>
          <p:nvPr/>
        </p:nvSpPr>
        <p:spPr>
          <a:xfrm>
            <a:off x="5249585" y="2950466"/>
            <a:ext cx="1650836" cy="15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22554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157"/>
            <a:ext cx="7886700" cy="994172"/>
          </a:xfrm>
        </p:spPr>
        <p:txBody>
          <a:bodyPr>
            <a:normAutofit/>
          </a:bodyPr>
          <a:lstStyle/>
          <a:p>
            <a:r>
              <a:rPr lang="en-US" sz="2700" b="1">
                <a:cs typeface="Times New Roman" panose="02020603050405020304" pitchFamily="18" charset="0"/>
              </a:rPr>
              <a:t>Login to hydra from a mac/</a:t>
            </a:r>
            <a:r>
              <a:rPr lang="en-US" sz="2700" b="1" err="1">
                <a:cs typeface="Times New Roman" panose="02020603050405020304" pitchFamily="18" charset="0"/>
              </a:rPr>
              <a:t>linux</a:t>
            </a:r>
            <a:endParaRPr lang="en-US" sz="2700" b="1">
              <a:cs typeface="Times New Roman" panose="02020603050405020304" pitchFamily="18" charset="0"/>
            </a:endParaRPr>
          </a:p>
        </p:txBody>
      </p:sp>
      <p:sp>
        <p:nvSpPr>
          <p:cNvPr id="3" name="Content Placeholder 2"/>
          <p:cNvSpPr>
            <a:spLocks noGrp="1"/>
          </p:cNvSpPr>
          <p:nvPr>
            <p:ph idx="1"/>
          </p:nvPr>
        </p:nvSpPr>
        <p:spPr>
          <a:xfrm>
            <a:off x="628650" y="863845"/>
            <a:ext cx="7886700" cy="3768878"/>
          </a:xfrm>
        </p:spPr>
        <p:txBody>
          <a:bodyPr>
            <a:normAutofit/>
          </a:bodyPr>
          <a:lstStyle/>
          <a:p>
            <a:pPr marL="342900" indent="-342900">
              <a:buFont typeface="Arial" panose="020B0604020202020204" pitchFamily="34" charset="0"/>
              <a:buChar char="•"/>
            </a:pPr>
            <a:r>
              <a:rPr lang="en-US" noProof="0">
                <a:latin typeface="+mj-lt"/>
                <a:cs typeface="Times New Roman" panose="02020603050405020304" pitchFamily="18" charset="0"/>
              </a:rPr>
              <a:t>Download </a:t>
            </a:r>
            <a:r>
              <a:rPr lang="en-US" noProof="0" err="1">
                <a:latin typeface="+mj-lt"/>
                <a:cs typeface="Times New Roman" panose="02020603050405020304" pitchFamily="18" charset="0"/>
              </a:rPr>
              <a:t>Xquartz</a:t>
            </a:r>
            <a:r>
              <a:rPr lang="en-US" noProof="0">
                <a:latin typeface="+mj-lt"/>
                <a:cs typeface="Times New Roman" panose="02020603050405020304" pitchFamily="18" charset="0"/>
              </a:rPr>
              <a:t>: </a:t>
            </a:r>
            <a:r>
              <a:rPr lang="en-US" noProof="0">
                <a:latin typeface="+mj-lt"/>
                <a:cs typeface="Times New Roman" panose="02020603050405020304" pitchFamily="18" charset="0"/>
                <a:hlinkClick r:id="rId3"/>
              </a:rPr>
              <a:t>https://www.xquartz.org/</a:t>
            </a:r>
            <a:r>
              <a:rPr lang="en-US" noProof="0">
                <a:latin typeface="+mj-lt"/>
                <a:cs typeface="Times New Roman" panose="02020603050405020304" pitchFamily="18" charset="0"/>
              </a:rPr>
              <a:t> and activate it</a:t>
            </a:r>
          </a:p>
          <a:p>
            <a:pPr marL="342900" indent="-342900">
              <a:buFont typeface="Arial" panose="020B0604020202020204" pitchFamily="34" charset="0"/>
              <a:buChar char="•"/>
            </a:pPr>
            <a:r>
              <a:rPr lang="en-US" noProof="0">
                <a:latin typeface="+mj-lt"/>
                <a:cs typeface="Times New Roman" panose="02020603050405020304" pitchFamily="18" charset="0"/>
              </a:rPr>
              <a:t>Open terminal</a:t>
            </a:r>
          </a:p>
          <a:p>
            <a:pPr marL="342900" indent="-342900">
              <a:buFont typeface="Arial" panose="020B0604020202020204" pitchFamily="34" charset="0"/>
              <a:buChar char="•"/>
            </a:pPr>
            <a:r>
              <a:rPr lang="en-US" noProof="0">
                <a:latin typeface="+mj-lt"/>
                <a:cs typeface="Times New Roman" panose="02020603050405020304" pitchFamily="18" charset="0"/>
              </a:rPr>
              <a:t>In terminal type: </a:t>
            </a:r>
            <a:r>
              <a:rPr lang="en-US" i="1" noProof="0">
                <a:solidFill>
                  <a:srgbClr val="00B050"/>
                </a:solidFill>
                <a:latin typeface="+mj-lt"/>
                <a:cs typeface="Times New Roman" panose="02020603050405020304" pitchFamily="18" charset="0"/>
              </a:rPr>
              <a:t>ssh –Y </a:t>
            </a:r>
            <a:r>
              <a:rPr lang="en-US" i="1" noProof="0" err="1">
                <a:solidFill>
                  <a:srgbClr val="00B050"/>
                </a:solidFill>
                <a:latin typeface="+mj-lt"/>
                <a:cs typeface="Times New Roman" panose="02020603050405020304" pitchFamily="18" charset="0"/>
              </a:rPr>
              <a:t>vscXXXXX@login.h</a:t>
            </a:r>
            <a:r>
              <a:rPr lang="en-BE" i="1" noProof="0">
                <a:solidFill>
                  <a:srgbClr val="00B050"/>
                </a:solidFill>
                <a:latin typeface="+mj-lt"/>
                <a:cs typeface="Times New Roman" panose="02020603050405020304" pitchFamily="18" charset="0"/>
              </a:rPr>
              <a:t>pc</a:t>
            </a:r>
            <a:r>
              <a:rPr lang="en-US" i="1" noProof="0">
                <a:solidFill>
                  <a:srgbClr val="00B050"/>
                </a:solidFill>
                <a:latin typeface="+mj-lt"/>
                <a:cs typeface="Times New Roman" panose="02020603050405020304" pitchFamily="18" charset="0"/>
              </a:rPr>
              <a:t>.vub.ac.be</a:t>
            </a:r>
          </a:p>
          <a:p>
            <a:pPr marL="342900" indent="-342900">
              <a:buFont typeface="Arial" panose="020B0604020202020204" pitchFamily="34" charset="0"/>
              <a:buChar char="•"/>
            </a:pPr>
            <a:r>
              <a:rPr lang="en-US" noProof="0">
                <a:latin typeface="+mj-lt"/>
                <a:cs typeface="Times New Roman" panose="02020603050405020304" pitchFamily="18" charset="0"/>
              </a:rPr>
              <a:t>You’re connected to hydra!</a:t>
            </a:r>
          </a:p>
          <a:p>
            <a:pPr marL="342900" indent="-342900">
              <a:buFont typeface="Arial" panose="020B0604020202020204" pitchFamily="34" charset="0"/>
              <a:buChar char="•"/>
            </a:pPr>
            <a:endParaRPr lang="en-US" b="1" noProof="0">
              <a:latin typeface="+mj-lt"/>
              <a:cs typeface="Times New Roman" panose="02020603050405020304" pitchFamily="18" charset="0"/>
            </a:endParaRPr>
          </a:p>
          <a:p>
            <a:r>
              <a:rPr lang="en-US" b="1" noProof="0">
                <a:latin typeface="+mj-lt"/>
                <a:cs typeface="Times New Roman" panose="02020603050405020304" pitchFamily="18" charset="0"/>
              </a:rPr>
              <a:t>From Linux: </a:t>
            </a:r>
            <a:r>
              <a:rPr lang="en-US" i="1" noProof="0">
                <a:solidFill>
                  <a:srgbClr val="00B050"/>
                </a:solidFill>
                <a:latin typeface="+mj-lt"/>
                <a:cs typeface="Times New Roman" panose="02020603050405020304" pitchFamily="18" charset="0"/>
              </a:rPr>
              <a:t>ssh –X </a:t>
            </a:r>
            <a:r>
              <a:rPr lang="en-US" i="1" noProof="0" err="1">
                <a:solidFill>
                  <a:srgbClr val="00B050"/>
                </a:solidFill>
                <a:latin typeface="+mj-lt"/>
                <a:cs typeface="Times New Roman" panose="02020603050405020304" pitchFamily="18" charset="0"/>
              </a:rPr>
              <a:t>vscXXXXX@login.h</a:t>
            </a:r>
            <a:r>
              <a:rPr lang="en-BE" i="1" noProof="0">
                <a:solidFill>
                  <a:srgbClr val="00B050"/>
                </a:solidFill>
                <a:latin typeface="+mj-lt"/>
                <a:cs typeface="Times New Roman" panose="02020603050405020304" pitchFamily="18" charset="0"/>
              </a:rPr>
              <a:t>pc</a:t>
            </a:r>
            <a:r>
              <a:rPr lang="en-US" i="1" noProof="0">
                <a:solidFill>
                  <a:srgbClr val="00B050"/>
                </a:solidFill>
                <a:latin typeface="+mj-lt"/>
                <a:cs typeface="Times New Roman" panose="02020603050405020304" pitchFamily="18" charset="0"/>
              </a:rPr>
              <a:t>.vub.ac.be</a:t>
            </a:r>
          </a:p>
          <a:p>
            <a:endParaRPr lang="en-US" i="1" noProof="0">
              <a:solidFill>
                <a:srgbClr val="00B050"/>
              </a:solidFill>
              <a:latin typeface="+mj-lt"/>
              <a:cs typeface="Times New Roman" panose="02020603050405020304" pitchFamily="18" charset="0"/>
            </a:endParaRPr>
          </a:p>
          <a:p>
            <a:r>
              <a:rPr lang="en-US">
                <a:latin typeface="+mj-lt"/>
                <a:cs typeface="Times New Roman" panose="02020603050405020304" pitchFamily="18" charset="0"/>
              </a:rPr>
              <a:t>If it doesn’t find your key try:</a:t>
            </a:r>
            <a:br>
              <a:rPr lang="en-US" i="1">
                <a:solidFill>
                  <a:srgbClr val="00B050"/>
                </a:solidFill>
                <a:latin typeface="+mj-lt"/>
                <a:cs typeface="Times New Roman" panose="02020603050405020304" pitchFamily="18" charset="0"/>
              </a:rPr>
            </a:br>
            <a:r>
              <a:rPr lang="en-US">
                <a:latin typeface="+mj-lt"/>
                <a:cs typeface="Times New Roman" panose="02020603050405020304" pitchFamily="18" charset="0"/>
              </a:rPr>
              <a:t>a) </a:t>
            </a:r>
            <a:r>
              <a:rPr lang="en-US" i="1">
                <a:solidFill>
                  <a:srgbClr val="00B050"/>
                </a:solidFill>
                <a:latin typeface="+mj-lt"/>
                <a:cs typeface="Times New Roman" panose="02020603050405020304" pitchFamily="18" charset="0"/>
              </a:rPr>
              <a:t>ssh -X -</a:t>
            </a:r>
            <a:r>
              <a:rPr lang="en-US" i="1" err="1">
                <a:solidFill>
                  <a:srgbClr val="00B050"/>
                </a:solidFill>
                <a:latin typeface="+mj-lt"/>
                <a:cs typeface="Times New Roman" panose="02020603050405020304" pitchFamily="18" charset="0"/>
              </a:rPr>
              <a:t>i</a:t>
            </a:r>
            <a:r>
              <a:rPr lang="en-US" i="1">
                <a:solidFill>
                  <a:srgbClr val="00B050"/>
                </a:solidFill>
                <a:latin typeface="+mj-lt"/>
                <a:cs typeface="Times New Roman" panose="02020603050405020304" pitchFamily="18" charset="0"/>
              </a:rPr>
              <a:t> /path/to/your/key </a:t>
            </a:r>
            <a:r>
              <a:rPr lang="en-US" i="1" noProof="0" err="1">
                <a:solidFill>
                  <a:srgbClr val="00B050"/>
                </a:solidFill>
                <a:latin typeface="+mj-lt"/>
                <a:cs typeface="Times New Roman" panose="02020603050405020304" pitchFamily="18" charset="0"/>
              </a:rPr>
              <a:t>vscXXXXX</a:t>
            </a:r>
            <a:r>
              <a:rPr lang="en-US" i="1">
                <a:solidFill>
                  <a:srgbClr val="00B050"/>
                </a:solidFill>
                <a:latin typeface="+mj-lt"/>
                <a:cs typeface="Times New Roman" panose="02020603050405020304" pitchFamily="18" charset="0"/>
              </a:rPr>
              <a:t>@login.hpc.vub.be </a:t>
            </a:r>
            <a:br>
              <a:rPr lang="en-US" i="1">
                <a:solidFill>
                  <a:srgbClr val="00B050"/>
                </a:solidFill>
                <a:latin typeface="+mj-lt"/>
                <a:cs typeface="Times New Roman" panose="02020603050405020304" pitchFamily="18" charset="0"/>
              </a:rPr>
            </a:br>
            <a:r>
              <a:rPr lang="en-US">
                <a:latin typeface="+mj-lt"/>
                <a:cs typeface="Times New Roman" panose="02020603050405020304" pitchFamily="18" charset="0"/>
              </a:rPr>
              <a:t>b) </a:t>
            </a:r>
            <a:r>
              <a:rPr lang="en-US" i="1">
                <a:solidFill>
                  <a:srgbClr val="00B050"/>
                </a:solidFill>
                <a:latin typeface="+mj-lt"/>
                <a:cs typeface="Times New Roman" panose="02020603050405020304" pitchFamily="18" charset="0"/>
              </a:rPr>
              <a:t>ssh-add /path/to/your/key</a:t>
            </a:r>
            <a:endParaRPr lang="en-US" i="1" noProof="0">
              <a:solidFill>
                <a:srgbClr val="00B050"/>
              </a:solidFill>
              <a:latin typeface="+mj-lt"/>
              <a:cs typeface="Times New Roman" panose="02020603050405020304" pitchFamily="18" charset="0"/>
            </a:endParaRPr>
          </a:p>
          <a:p>
            <a:pPr marL="342900" indent="-342900">
              <a:buFont typeface="Arial" panose="020B0604020202020204" pitchFamily="34" charset="0"/>
              <a:buChar char="•"/>
            </a:pPr>
            <a:endParaRPr lang="en-US" noProof="0">
              <a:latin typeface="+mj-lt"/>
              <a:cs typeface="Times New Roman" panose="02020603050405020304" pitchFamily="18" charset="0"/>
            </a:endParaRPr>
          </a:p>
        </p:txBody>
      </p:sp>
      <p:sp>
        <p:nvSpPr>
          <p:cNvPr id="4" name="Slide Number Placeholder 3"/>
          <p:cNvSpPr>
            <a:spLocks noGrp="1"/>
          </p:cNvSpPr>
          <p:nvPr>
            <p:ph type="sldNum" sz="quarter" idx="12"/>
          </p:nvPr>
        </p:nvSpPr>
        <p:spPr>
          <a:xfrm>
            <a:off x="8304243" y="4764537"/>
            <a:ext cx="2057400" cy="273844"/>
          </a:xfrm>
        </p:spPr>
        <p:txBody>
          <a:bodyPr/>
          <a:lstStyle/>
          <a:p>
            <a:fld id="{D0ACF1C0-44CE-4722-A2F0-77352D0F488E}" type="slidenum">
              <a:rPr lang="en-US" smtClean="0"/>
              <a:pPr/>
              <a:t>21</a:t>
            </a:fld>
            <a:endParaRPr lang="en-US"/>
          </a:p>
        </p:txBody>
      </p:sp>
    </p:spTree>
    <p:extLst>
      <p:ext uri="{BB962C8B-B14F-4D97-AF65-F5344CB8AC3E}">
        <p14:creationId xmlns:p14="http://schemas.microsoft.com/office/powerpoint/2010/main" val="164766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F3F5-F964-1C99-9B8A-8956C1FCD2E1}"/>
              </a:ext>
            </a:extLst>
          </p:cNvPr>
          <p:cNvSpPr>
            <a:spLocks noGrp="1"/>
          </p:cNvSpPr>
          <p:nvPr>
            <p:ph type="title"/>
          </p:nvPr>
        </p:nvSpPr>
        <p:spPr/>
        <p:txBody>
          <a:bodyPr/>
          <a:lstStyle/>
          <a:p>
            <a:r>
              <a:rPr lang="en-US" dirty="0"/>
              <a:t>Web interface </a:t>
            </a:r>
            <a:endParaRPr lang="en-GB" dirty="0"/>
          </a:p>
        </p:txBody>
      </p:sp>
      <p:sp>
        <p:nvSpPr>
          <p:cNvPr id="3" name="Text Placeholder 2">
            <a:extLst>
              <a:ext uri="{FF2B5EF4-FFF2-40B4-BE49-F238E27FC236}">
                <a16:creationId xmlns:a16="http://schemas.microsoft.com/office/drawing/2014/main" id="{A181E04F-CA29-AF1C-3768-3C874ACA3CB5}"/>
              </a:ext>
            </a:extLst>
          </p:cNvPr>
          <p:cNvSpPr>
            <a:spLocks noGrp="1"/>
          </p:cNvSpPr>
          <p:nvPr>
            <p:ph type="body" idx="1"/>
          </p:nvPr>
        </p:nvSpPr>
        <p:spPr/>
        <p:txBody>
          <a:bodyPr/>
          <a:lstStyle/>
          <a:p>
            <a:r>
              <a:rPr lang="en-US" dirty="0">
                <a:hlinkClick r:id="rId2"/>
              </a:rPr>
              <a:t>https://portal.hpc.vub.be/</a:t>
            </a:r>
            <a:r>
              <a:rPr lang="en-US" dirty="0"/>
              <a:t> </a:t>
            </a:r>
          </a:p>
        </p:txBody>
      </p:sp>
      <p:sp>
        <p:nvSpPr>
          <p:cNvPr id="4" name="Slide Number Placeholder 3">
            <a:extLst>
              <a:ext uri="{FF2B5EF4-FFF2-40B4-BE49-F238E27FC236}">
                <a16:creationId xmlns:a16="http://schemas.microsoft.com/office/drawing/2014/main" id="{D1A86644-D310-6EDF-E1D6-DEAC469632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8" name="Picture 7">
            <a:extLst>
              <a:ext uri="{FF2B5EF4-FFF2-40B4-BE49-F238E27FC236}">
                <a16:creationId xmlns:a16="http://schemas.microsoft.com/office/drawing/2014/main" id="{1A4D3B7B-426D-D862-EDFB-B2C3CFF07A16}"/>
              </a:ext>
            </a:extLst>
          </p:cNvPr>
          <p:cNvPicPr>
            <a:picLocks noChangeAspect="1"/>
          </p:cNvPicPr>
          <p:nvPr/>
        </p:nvPicPr>
        <p:blipFill>
          <a:blip r:embed="rId3"/>
          <a:stretch>
            <a:fillRect/>
          </a:stretch>
        </p:blipFill>
        <p:spPr>
          <a:xfrm>
            <a:off x="572963" y="1152546"/>
            <a:ext cx="7389541" cy="3801444"/>
          </a:xfrm>
          <a:prstGeom prst="rect">
            <a:avLst/>
          </a:prstGeom>
        </p:spPr>
      </p:pic>
    </p:spTree>
    <p:extLst>
      <p:ext uri="{BB962C8B-B14F-4D97-AF65-F5344CB8AC3E}">
        <p14:creationId xmlns:p14="http://schemas.microsoft.com/office/powerpoint/2010/main" val="191267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2">
          <a:extLst>
            <a:ext uri="{FF2B5EF4-FFF2-40B4-BE49-F238E27FC236}">
              <a16:creationId xmlns:a16="http://schemas.microsoft.com/office/drawing/2014/main" id="{8EA82544-3CF3-79AA-2A0D-4C03DFCF380B}"/>
            </a:ext>
          </a:extLst>
        </p:cNvPr>
        <p:cNvGrpSpPr/>
        <p:nvPr/>
      </p:nvGrpSpPr>
      <p:grpSpPr>
        <a:xfrm>
          <a:off x="0" y="0"/>
          <a:ext cx="0" cy="0"/>
          <a:chOff x="0" y="0"/>
          <a:chExt cx="0" cy="0"/>
        </a:xfrm>
      </p:grpSpPr>
      <p:pic>
        <p:nvPicPr>
          <p:cNvPr id="943" name="Google Shape;943;p81">
            <a:extLst>
              <a:ext uri="{FF2B5EF4-FFF2-40B4-BE49-F238E27FC236}">
                <a16:creationId xmlns:a16="http://schemas.microsoft.com/office/drawing/2014/main" id="{32E3CF87-DA06-1997-B69F-4423A5B7FABD}"/>
              </a:ext>
            </a:extLst>
          </p:cNvPr>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a:extLst>
              <a:ext uri="{FF2B5EF4-FFF2-40B4-BE49-F238E27FC236}">
                <a16:creationId xmlns:a16="http://schemas.microsoft.com/office/drawing/2014/main" id="{BF956F7B-99F4-8A0D-DCE1-D86550E3D963}"/>
              </a:ext>
            </a:extLst>
          </p:cNvPr>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1" u="none" strike="noStrike" kern="0" cap="none" spc="0" normalizeH="0" baseline="0" noProof="0">
              <a:ln>
                <a:noFill/>
              </a:ln>
              <a:solidFill>
                <a:srgbClr val="31859B"/>
              </a:solidFill>
              <a:effectLst/>
              <a:uLnTx/>
              <a:uFillTx/>
              <a:latin typeface="Calibri"/>
              <a:ea typeface="Calibri"/>
              <a:cs typeface="Calibri"/>
              <a:sym typeface="Calibri"/>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1" u="none" strike="noStrike" kern="0" cap="none" spc="0" normalizeH="0" baseline="0" noProof="0">
              <a:ln>
                <a:noFill/>
              </a:ln>
              <a:solidFill>
                <a:srgbClr val="31859B"/>
              </a:solidFill>
              <a:effectLst/>
              <a:uLnTx/>
              <a:uFillTx/>
              <a:latin typeface="Avenir"/>
              <a:ea typeface="Avenir"/>
              <a:cs typeface="Avenir"/>
              <a:sym typeface="Avenir"/>
            </a:endParaRPr>
          </a:p>
        </p:txBody>
      </p:sp>
      <p:sp>
        <p:nvSpPr>
          <p:cNvPr id="945" name="Google Shape;945;p81">
            <a:extLst>
              <a:ext uri="{FF2B5EF4-FFF2-40B4-BE49-F238E27FC236}">
                <a16:creationId xmlns:a16="http://schemas.microsoft.com/office/drawing/2014/main" id="{C5960218-441A-E05F-1D54-753EC58E7002}"/>
              </a:ext>
            </a:extLst>
          </p:cNvPr>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Downloading the CESM source code</a:t>
            </a:r>
            <a:endParaRPr sz="2000" b="1" dirty="0">
              <a:solidFill>
                <a:schemeClr val="lt1"/>
              </a:solidFill>
            </a:endParaRPr>
          </a:p>
        </p:txBody>
      </p:sp>
      <p:sp>
        <p:nvSpPr>
          <p:cNvPr id="946" name="Google Shape;946;p81">
            <a:extLst>
              <a:ext uri="{FF2B5EF4-FFF2-40B4-BE49-F238E27FC236}">
                <a16:creationId xmlns:a16="http://schemas.microsoft.com/office/drawing/2014/main" id="{7A2762E2-2BCE-94DB-A7BE-96F0B940CAD2}"/>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70702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6EC63-4DBE-46AA-983F-4FADE8756D21}"/>
              </a:ext>
            </a:extLst>
          </p:cNvPr>
          <p:cNvSpPr>
            <a:spLocks noGrp="1"/>
          </p:cNvSpPr>
          <p:nvPr>
            <p:ph type="title"/>
          </p:nvPr>
        </p:nvSpPr>
        <p:spPr>
          <a:xfrm>
            <a:off x="342900" y="263368"/>
            <a:ext cx="8801100" cy="994172"/>
          </a:xfrm>
        </p:spPr>
        <p:txBody>
          <a:bodyPr>
            <a:normAutofit/>
          </a:bodyPr>
          <a:lstStyle/>
          <a:p>
            <a:r>
              <a:rPr lang="en-US" sz="2700" b="1">
                <a:cs typeface="Times New Roman" panose="02020603050405020304" pitchFamily="18" charset="0"/>
              </a:rPr>
              <a:t>B. One-time setup (model installation and configuration)</a:t>
            </a:r>
          </a:p>
        </p:txBody>
      </p:sp>
      <p:sp>
        <p:nvSpPr>
          <p:cNvPr id="3" name="Tijdelijke aanduiding voor inhoud 2">
            <a:extLst>
              <a:ext uri="{FF2B5EF4-FFF2-40B4-BE49-F238E27FC236}">
                <a16:creationId xmlns:a16="http://schemas.microsoft.com/office/drawing/2014/main" id="{CFFD0162-283D-47E8-81F6-A627E07ECECB}"/>
              </a:ext>
            </a:extLst>
          </p:cNvPr>
          <p:cNvSpPr>
            <a:spLocks noGrp="1"/>
          </p:cNvSpPr>
          <p:nvPr>
            <p:ph idx="1"/>
          </p:nvPr>
        </p:nvSpPr>
        <p:spPr>
          <a:xfrm>
            <a:off x="628650" y="1010660"/>
            <a:ext cx="8235571" cy="3733742"/>
          </a:xfrm>
        </p:spPr>
        <p:txBody>
          <a:bodyPr spcFirstLastPara="1" vert="horz" wrap="square" lIns="68580" tIns="34290" rIns="68580" bIns="34290" rtlCol="0" anchor="t" anchorCtr="0">
            <a:normAutofit/>
          </a:bodyPr>
          <a:lstStyle/>
          <a:p>
            <a:pPr marL="0" indent="0">
              <a:buNone/>
            </a:pPr>
            <a:r>
              <a:rPr lang="en-US" dirty="0">
                <a:latin typeface="+mj-lt"/>
                <a:cs typeface="Times New Roman" panose="02020603050405020304" pitchFamily="18" charset="0"/>
              </a:rPr>
              <a:t>- Load the required modules</a:t>
            </a:r>
            <a:br>
              <a:rPr lang="en-US"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	module load CESM-deps/2-foss-2023a</a:t>
            </a:r>
          </a:p>
          <a:p>
            <a:pPr marL="0" indent="0">
              <a:buNone/>
            </a:pPr>
            <a:r>
              <a:rPr lang="en-US" dirty="0">
                <a:latin typeface="+mj-lt"/>
                <a:cs typeface="Times New Roman" panose="02020603050405020304" pitchFamily="18" charset="0"/>
              </a:rPr>
              <a:t>- All data files for CESM must be placed in $VSC_SCRATCH/</a:t>
            </a:r>
            <a:r>
              <a:rPr lang="en-US" dirty="0" err="1">
                <a:latin typeface="+mj-lt"/>
                <a:cs typeface="Times New Roman" panose="02020603050405020304" pitchFamily="18" charset="0"/>
              </a:rPr>
              <a:t>cesm</a:t>
            </a:r>
            <a:r>
              <a:rPr lang="en-US" dirty="0">
                <a:latin typeface="+mj-lt"/>
                <a:cs typeface="Times New Roman" panose="02020603050405020304" pitchFamily="18" charset="0"/>
              </a:rPr>
              <a:t>:                               	</a:t>
            </a:r>
            <a:r>
              <a:rPr lang="en-US" altLang="en-US" sz="1500" i="1" dirty="0" err="1">
                <a:solidFill>
                  <a:srgbClr val="00B050"/>
                </a:solidFill>
                <a:latin typeface="+mj-lt"/>
                <a:cs typeface="Times New Roman" panose="02020603050405020304" pitchFamily="18" charset="0"/>
              </a:rPr>
              <a:t>mkdir</a:t>
            </a:r>
            <a:r>
              <a:rPr lang="en-US" altLang="en-US" sz="1500" i="1" dirty="0">
                <a:solidFill>
                  <a:srgbClr val="00B050"/>
                </a:solidFill>
                <a:latin typeface="+mj-lt"/>
                <a:cs typeface="Times New Roman" panose="02020603050405020304" pitchFamily="18" charset="0"/>
              </a:rPr>
              <a:t>  $VSC_SCRATCH/</a:t>
            </a:r>
            <a:r>
              <a:rPr lang="en-US" altLang="en-US" sz="1500" i="1" dirty="0" err="1">
                <a:solidFill>
                  <a:srgbClr val="00B050"/>
                </a:solidFill>
                <a:latin typeface="+mj-lt"/>
                <a:cs typeface="Times New Roman" panose="02020603050405020304" pitchFamily="18" charset="0"/>
              </a:rPr>
              <a:t>cesm</a:t>
            </a:r>
            <a:r>
              <a:rPr lang="en-US" altLang="en-US" sz="1500" i="1" dirty="0">
                <a:solidFill>
                  <a:srgbClr val="00B050"/>
                </a:solidFill>
                <a:latin typeface="+mj-lt"/>
                <a:cs typeface="Times New Roman" panose="02020603050405020304" pitchFamily="18" charset="0"/>
              </a:rPr>
              <a:t> </a:t>
            </a:r>
          </a:p>
          <a:p>
            <a:pPr marL="0" indent="0">
              <a:buNone/>
            </a:pPr>
            <a:r>
              <a:rPr lang="en-US" dirty="0">
                <a:latin typeface="+mj-lt"/>
                <a:cs typeface="Times New Roman" panose="02020603050405020304" pitchFamily="18" charset="0"/>
              </a:rPr>
              <a:t>- Create a convenient folder structure for model code, cases and inputs/outputs: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/cases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/output                                                                                                            	</a:t>
            </a:r>
            <a:r>
              <a:rPr lang="en-US" sz="1500" i="1" dirty="0" err="1">
                <a:solidFill>
                  <a:srgbClr val="00B050"/>
                </a:solidFill>
                <a:latin typeface="+mj-lt"/>
                <a:cs typeface="Times New Roman" panose="02020603050405020304" pitchFamily="18" charset="0"/>
              </a:rPr>
              <a:t>mkdir</a:t>
            </a:r>
            <a:r>
              <a:rPr lang="en-US" sz="1500" i="1" dirty="0">
                <a:solidFill>
                  <a:srgbClr val="00B050"/>
                </a:solidFill>
                <a:latin typeface="+mj-lt"/>
                <a:cs typeface="Times New Roman" panose="02020603050405020304" pitchFamily="18" charset="0"/>
              </a:rPr>
              <a:t>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/sources                                                                                                                 </a:t>
            </a:r>
            <a:r>
              <a:rPr lang="en-GB" sz="1500" i="1" dirty="0">
                <a:solidFill>
                  <a:srgbClr val="00B050"/>
                </a:solidFill>
                <a:latin typeface="+mj-lt"/>
                <a:cs typeface="Times New Roman" panose="02020603050405020304" pitchFamily="18" charset="0"/>
              </a:rPr>
              <a:t>ln -sf  /data/gent/</a:t>
            </a:r>
            <a:r>
              <a:rPr lang="en-GB" sz="1500" i="1" dirty="0" err="1">
                <a:solidFill>
                  <a:srgbClr val="00B050"/>
                </a:solidFill>
                <a:latin typeface="+mj-lt"/>
                <a:cs typeface="Times New Roman" panose="02020603050405020304" pitchFamily="18" charset="0"/>
              </a:rPr>
              <a:t>vo</a:t>
            </a:r>
            <a:r>
              <a:rPr lang="en-GB" sz="1500" i="1" dirty="0">
                <a:solidFill>
                  <a:srgbClr val="00B050"/>
                </a:solidFill>
                <a:latin typeface="+mj-lt"/>
                <a:cs typeface="Times New Roman" panose="02020603050405020304" pitchFamily="18" charset="0"/>
              </a:rPr>
              <a:t>/000/gvo00074/</a:t>
            </a:r>
            <a:r>
              <a:rPr lang="en-GB" sz="1500" i="1" dirty="0" err="1">
                <a:solidFill>
                  <a:srgbClr val="00B050"/>
                </a:solidFill>
                <a:latin typeface="+mj-lt"/>
                <a:cs typeface="Times New Roman" panose="02020603050405020304" pitchFamily="18" charset="0"/>
              </a:rPr>
              <a:t>inputdata_cesm</a:t>
            </a:r>
            <a:r>
              <a:rPr lang="en-GB" sz="1500" i="1" dirty="0">
                <a:solidFill>
                  <a:srgbClr val="00B050"/>
                </a:solidFill>
                <a:latin typeface="+mj-lt"/>
                <a:cs typeface="Times New Roman" panose="02020603050405020304" pitchFamily="18" charset="0"/>
              </a:rPr>
              <a:t>  $VSC_SCRATCH/</a:t>
            </a:r>
            <a:r>
              <a:rPr lang="en-GB" sz="1500" i="1" dirty="0" err="1">
                <a:solidFill>
                  <a:srgbClr val="00B050"/>
                </a:solidFill>
                <a:latin typeface="+mj-lt"/>
                <a:cs typeface="Times New Roman" panose="02020603050405020304" pitchFamily="18" charset="0"/>
              </a:rPr>
              <a:t>cesm</a:t>
            </a:r>
            <a:r>
              <a:rPr lang="en-GB" sz="1500" i="1" dirty="0">
                <a:solidFill>
                  <a:srgbClr val="00B050"/>
                </a:solidFill>
                <a:latin typeface="+mj-lt"/>
                <a:cs typeface="Times New Roman" panose="02020603050405020304" pitchFamily="18" charset="0"/>
              </a:rPr>
              <a:t>/</a:t>
            </a:r>
            <a:r>
              <a:rPr lang="en-GB" sz="1500" i="1" dirty="0" err="1">
                <a:solidFill>
                  <a:srgbClr val="00B050"/>
                </a:solidFill>
                <a:latin typeface="+mj-lt"/>
                <a:cs typeface="Times New Roman" panose="02020603050405020304" pitchFamily="18" charset="0"/>
              </a:rPr>
              <a:t>inputdata</a:t>
            </a:r>
            <a:endParaRPr lang="en-GB" sz="1500" i="1" dirty="0">
              <a:solidFill>
                <a:srgbClr val="00B050"/>
              </a:solidFill>
              <a:latin typeface="+mj-lt"/>
              <a:cs typeface="Times New Roman" panose="02020603050405020304" pitchFamily="18" charset="0"/>
            </a:endParaRPr>
          </a:p>
          <a:p>
            <a:pPr marL="0" indent="0">
              <a:buNone/>
            </a:pPr>
            <a:endParaRPr lang="en-US" i="1" dirty="0">
              <a:solidFill>
                <a:srgbClr val="00B050"/>
              </a:solidFill>
              <a:latin typeface="+mj-lt"/>
              <a:cs typeface="Times New Roman" panose="02020603050405020304" pitchFamily="18" charset="0"/>
            </a:endParaRPr>
          </a:p>
          <a:p>
            <a:pPr marL="342900" indent="-342900">
              <a:buAutoNum type="arabicPeriod"/>
            </a:pP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C469D04D-5CC2-4B51-A541-26C7AC1002CB}"/>
              </a:ext>
            </a:extLst>
          </p:cNvPr>
          <p:cNvSpPr>
            <a:spLocks noGrp="1"/>
          </p:cNvSpPr>
          <p:nvPr>
            <p:ph type="sldNum" sz="quarter" idx="12"/>
          </p:nvPr>
        </p:nvSpPr>
        <p:spPr/>
        <p:txBody>
          <a:bodyPr/>
          <a:lstStyle/>
          <a:p>
            <a:fld id="{D0ACF1C0-44CE-4722-A2F0-77352D0F488E}" type="slidenum">
              <a:rPr lang="en-US" smtClean="0"/>
              <a:pPr/>
              <a:t>24</a:t>
            </a:fld>
            <a:endParaRPr lang="en-US"/>
          </a:p>
        </p:txBody>
      </p:sp>
      <p:sp>
        <p:nvSpPr>
          <p:cNvPr id="5" name="Rectangle 1">
            <a:extLst>
              <a:ext uri="{FF2B5EF4-FFF2-40B4-BE49-F238E27FC236}">
                <a16:creationId xmlns:a16="http://schemas.microsoft.com/office/drawing/2014/main" id="{87351312-04EA-47B9-AA09-96B2C3A96250}"/>
              </a:ext>
            </a:extLst>
          </p:cNvPr>
          <p:cNvSpPr>
            <a:spLocks noChangeArrowheads="1"/>
          </p:cNvSpPr>
          <p:nvPr/>
        </p:nvSpPr>
        <p:spPr bwMode="auto">
          <a:xfrm>
            <a:off x="1" y="32951"/>
            <a:ext cx="138564"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endParaRPr lang="en-BE" altLang="en-BE" sz="1350">
              <a:solidFill>
                <a:schemeClr val="tx1"/>
              </a:solidFill>
              <a:latin typeface="Arial" panose="020B0604020202020204" pitchFamily="34" charset="0"/>
            </a:endParaRPr>
          </a:p>
        </p:txBody>
      </p:sp>
    </p:spTree>
    <p:extLst>
      <p:ext uri="{BB962C8B-B14F-4D97-AF65-F5344CB8AC3E}">
        <p14:creationId xmlns:p14="http://schemas.microsoft.com/office/powerpoint/2010/main" val="136874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6EC63-4DBE-46AA-983F-4FADE8756D21}"/>
              </a:ext>
            </a:extLst>
          </p:cNvPr>
          <p:cNvSpPr>
            <a:spLocks noGrp="1"/>
          </p:cNvSpPr>
          <p:nvPr>
            <p:ph type="title"/>
          </p:nvPr>
        </p:nvSpPr>
        <p:spPr>
          <a:xfrm>
            <a:off x="342900" y="263368"/>
            <a:ext cx="8801100" cy="994172"/>
          </a:xfrm>
        </p:spPr>
        <p:txBody>
          <a:bodyPr>
            <a:normAutofit/>
          </a:bodyPr>
          <a:lstStyle/>
          <a:p>
            <a:r>
              <a:rPr lang="en-US" sz="2700" b="1">
                <a:cs typeface="Times New Roman" panose="02020603050405020304" pitchFamily="18" charset="0"/>
              </a:rPr>
              <a:t>B. One-time setup (model installation and configuration)</a:t>
            </a:r>
          </a:p>
        </p:txBody>
      </p:sp>
      <p:sp>
        <p:nvSpPr>
          <p:cNvPr id="3" name="Tijdelijke aanduiding voor inhoud 2">
            <a:extLst>
              <a:ext uri="{FF2B5EF4-FFF2-40B4-BE49-F238E27FC236}">
                <a16:creationId xmlns:a16="http://schemas.microsoft.com/office/drawing/2014/main" id="{CFFD0162-283D-47E8-81F6-A627E07ECECB}"/>
              </a:ext>
            </a:extLst>
          </p:cNvPr>
          <p:cNvSpPr>
            <a:spLocks noGrp="1"/>
          </p:cNvSpPr>
          <p:nvPr>
            <p:ph idx="1"/>
          </p:nvPr>
        </p:nvSpPr>
        <p:spPr>
          <a:xfrm>
            <a:off x="628651" y="1010660"/>
            <a:ext cx="7974557" cy="2919786"/>
          </a:xfrm>
        </p:spPr>
        <p:txBody>
          <a:bodyPr spcFirstLastPara="1" vert="horz" wrap="square" lIns="68580" tIns="34290" rIns="68580" bIns="34290" rtlCol="0" anchor="t" anchorCtr="0">
            <a:normAutofit fontScale="92500" lnSpcReduction="20000"/>
          </a:bodyPr>
          <a:lstStyle/>
          <a:p>
            <a:pPr marL="0" indent="0">
              <a:buNone/>
            </a:pPr>
            <a:r>
              <a:rPr lang="en-US" sz="1950" dirty="0">
                <a:latin typeface="+mj-lt"/>
                <a:cs typeface="Times New Roman" panose="02020603050405020304" pitchFamily="18" charset="0"/>
              </a:rPr>
              <a:t>- Download the source code of CESM into $VSC_SCRATCH/</a:t>
            </a:r>
            <a:r>
              <a:rPr lang="en-US" sz="1950" dirty="0" err="1">
                <a:latin typeface="+mj-lt"/>
                <a:cs typeface="Times New Roman" panose="02020603050405020304" pitchFamily="18" charset="0"/>
              </a:rPr>
              <a:t>cesm</a:t>
            </a:r>
            <a:r>
              <a:rPr lang="en-US" sz="1950" dirty="0">
                <a:latin typeface="+mj-lt"/>
                <a:cs typeface="Times New Roman" panose="02020603050405020304" pitchFamily="18" charset="0"/>
              </a:rPr>
              <a:t>/sources:                            	</a:t>
            </a:r>
            <a:r>
              <a:rPr lang="en-US" sz="1650" i="1" dirty="0">
                <a:solidFill>
                  <a:srgbClr val="00B050"/>
                </a:solidFill>
                <a:latin typeface="+mj-lt"/>
                <a:cs typeface="Times New Roman" panose="02020603050405020304" pitchFamily="18" charset="0"/>
              </a:rPr>
              <a:t>cd   $VSC_SCRATCH/</a:t>
            </a:r>
            <a:r>
              <a:rPr lang="en-US" sz="1650" i="1" dirty="0" err="1">
                <a:solidFill>
                  <a:srgbClr val="00B050"/>
                </a:solidFill>
                <a:latin typeface="+mj-lt"/>
                <a:cs typeface="Times New Roman" panose="02020603050405020304" pitchFamily="18" charset="0"/>
              </a:rPr>
              <a:t>cesm</a:t>
            </a:r>
            <a:r>
              <a:rPr lang="en-US" sz="1650" i="1" dirty="0">
                <a:solidFill>
                  <a:srgbClr val="00B050"/>
                </a:solidFill>
                <a:latin typeface="+mj-lt"/>
                <a:cs typeface="Times New Roman" panose="02020603050405020304" pitchFamily="18" charset="0"/>
              </a:rPr>
              <a:t>/sources                                                              		git clone -b ctsm5.2.0 https://github.com/ESCOMP/CTSM ctsm-5.2.0   </a:t>
            </a:r>
          </a:p>
          <a:p>
            <a:pPr marL="0" indent="0">
              <a:buNone/>
            </a:pPr>
            <a:r>
              <a:rPr lang="en-US" noProof="0" dirty="0">
                <a:latin typeface="+mj-lt"/>
                <a:cs typeface="Times New Roman" panose="02020603050405020304" pitchFamily="18" charset="0"/>
              </a:rPr>
              <a:t>- Download missing components:                                                   </a:t>
            </a:r>
          </a:p>
          <a:p>
            <a:pPr marL="0" indent="0">
              <a:buNone/>
            </a:pPr>
            <a:r>
              <a:rPr lang="en-US" noProof="0" dirty="0">
                <a:latin typeface="+mj-lt"/>
                <a:cs typeface="Times New Roman" panose="02020603050405020304" pitchFamily="18" charset="0"/>
              </a:rPr>
              <a:t>                 </a:t>
            </a:r>
            <a:r>
              <a:rPr lang="en-US" altLang="en-US" sz="1650" i="1" dirty="0">
                <a:solidFill>
                  <a:srgbClr val="00B050"/>
                </a:solidFill>
                <a:latin typeface="+mj-lt"/>
                <a:cs typeface="Times New Roman" panose="02020603050405020304" pitchFamily="18" charset="0"/>
              </a:rPr>
              <a:t>cd   ctsm-5.2.0                			           	./</a:t>
            </a:r>
            <a:r>
              <a:rPr lang="en-US" altLang="en-US" sz="1650" i="1" dirty="0" err="1">
                <a:solidFill>
                  <a:srgbClr val="00B050"/>
                </a:solidFill>
                <a:latin typeface="+mj-lt"/>
                <a:cs typeface="Times New Roman" panose="02020603050405020304" pitchFamily="18" charset="0"/>
              </a:rPr>
              <a:t>manage_externals</a:t>
            </a:r>
            <a:r>
              <a:rPr lang="en-US" altLang="en-US" sz="1650" i="1" dirty="0">
                <a:solidFill>
                  <a:srgbClr val="00B050"/>
                </a:solidFill>
                <a:latin typeface="+mj-lt"/>
                <a:cs typeface="Times New Roman" panose="02020603050405020304" pitchFamily="18" charset="0"/>
              </a:rPr>
              <a:t>/</a:t>
            </a:r>
            <a:r>
              <a:rPr lang="en-US" altLang="en-US" sz="1650" i="1" dirty="0" err="1">
                <a:solidFill>
                  <a:srgbClr val="00B050"/>
                </a:solidFill>
                <a:latin typeface="+mj-lt"/>
                <a:cs typeface="Times New Roman" panose="02020603050405020304" pitchFamily="18" charset="0"/>
              </a:rPr>
              <a:t>checkout_externals</a:t>
            </a:r>
            <a:endParaRPr lang="en-US" altLang="en-US" sz="1650" i="1" dirty="0">
              <a:solidFill>
                <a:srgbClr val="00B050"/>
              </a:solidFill>
              <a:latin typeface="+mj-lt"/>
              <a:cs typeface="Times New Roman" panose="02020603050405020304" pitchFamily="18" charset="0"/>
            </a:endParaRPr>
          </a:p>
          <a:p>
            <a:pPr lvl="1" indent="0">
              <a:buNone/>
            </a:pPr>
            <a:endParaRPr lang="en-US" altLang="en-US" sz="1275" i="1" dirty="0">
              <a:solidFill>
                <a:srgbClr val="00B050"/>
              </a:solidFill>
              <a:latin typeface="+mj-lt"/>
              <a:cs typeface="Times New Roman" panose="02020603050405020304" pitchFamily="18" charset="0"/>
            </a:endParaRPr>
          </a:p>
          <a:p>
            <a:pPr lvl="1" indent="0">
              <a:buNone/>
            </a:pPr>
            <a:r>
              <a:rPr lang="en-US" altLang="en-US" sz="1275" i="1" dirty="0">
                <a:solidFill>
                  <a:srgbClr val="FF0000"/>
                </a:solidFill>
                <a:latin typeface="+mj-lt"/>
                <a:cs typeface="Times New Roman" panose="02020603050405020304" pitchFamily="18" charset="0"/>
              </a:rPr>
              <a:t>Here you are likely to get a question, where you need to type </a:t>
            </a:r>
            <a:r>
              <a:rPr lang="en-US" altLang="en-US" sz="1275" i="1" dirty="0" err="1">
                <a:solidFill>
                  <a:srgbClr val="00B050"/>
                </a:solidFill>
                <a:latin typeface="+mj-lt"/>
                <a:cs typeface="Times New Roman" panose="02020603050405020304" pitchFamily="18" charset="0"/>
              </a:rPr>
              <a:t>p+enter</a:t>
            </a:r>
            <a:endParaRPr lang="en-US" altLang="en-US" sz="1275" i="1" dirty="0">
              <a:solidFill>
                <a:srgbClr val="00B050"/>
              </a:solidFill>
              <a:latin typeface="+mj-lt"/>
              <a:cs typeface="Times New Roman" panose="02020603050405020304" pitchFamily="18" charset="0"/>
            </a:endParaRPr>
          </a:p>
          <a:p>
            <a:pPr lvl="1" indent="0">
              <a:buNone/>
            </a:pPr>
            <a:r>
              <a:rPr lang="en-US" altLang="en-US" sz="1275" i="1" dirty="0">
                <a:solidFill>
                  <a:srgbClr val="FF0000"/>
                </a:solidFill>
                <a:latin typeface="+mj-lt"/>
                <a:cs typeface="Times New Roman" panose="02020603050405020304" pitchFamily="18" charset="0"/>
              </a:rPr>
              <a:t>Then you are likely to get an error message, and you need again to type: </a:t>
            </a:r>
            <a:r>
              <a:rPr lang="en-US" altLang="en-US" sz="1275" i="1" dirty="0">
                <a:solidFill>
                  <a:srgbClr val="00B050"/>
                </a:solidFill>
                <a:latin typeface="+mj-lt"/>
                <a:cs typeface="Times New Roman" panose="02020603050405020304" pitchFamily="18" charset="0"/>
              </a:rPr>
              <a:t>./</a:t>
            </a:r>
            <a:r>
              <a:rPr lang="en-US" altLang="en-US" sz="1275" i="1" dirty="0" err="1">
                <a:solidFill>
                  <a:srgbClr val="00B050"/>
                </a:solidFill>
                <a:latin typeface="+mj-lt"/>
                <a:cs typeface="Times New Roman" panose="02020603050405020304" pitchFamily="18" charset="0"/>
              </a:rPr>
              <a:t>manage_externals</a:t>
            </a:r>
            <a:r>
              <a:rPr lang="en-US" altLang="en-US" sz="1275" i="1" dirty="0">
                <a:solidFill>
                  <a:srgbClr val="00B050"/>
                </a:solidFill>
                <a:latin typeface="+mj-lt"/>
                <a:cs typeface="Times New Roman" panose="02020603050405020304" pitchFamily="18" charset="0"/>
              </a:rPr>
              <a:t>/</a:t>
            </a:r>
            <a:r>
              <a:rPr lang="en-US" altLang="en-US" sz="1275" i="1" dirty="0" err="1">
                <a:solidFill>
                  <a:srgbClr val="00B050"/>
                </a:solidFill>
                <a:latin typeface="+mj-lt"/>
                <a:cs typeface="Times New Roman" panose="02020603050405020304" pitchFamily="18" charset="0"/>
              </a:rPr>
              <a:t>checkout_externals</a:t>
            </a:r>
            <a:endParaRPr lang="en-US" altLang="en-US" sz="1275" i="1" dirty="0">
              <a:solidFill>
                <a:srgbClr val="00B050"/>
              </a:solidFill>
              <a:latin typeface="+mj-lt"/>
              <a:cs typeface="Times New Roman" panose="02020603050405020304" pitchFamily="18" charset="0"/>
            </a:endParaRPr>
          </a:p>
          <a:p>
            <a:pPr lvl="1" indent="0">
              <a:buNone/>
            </a:pPr>
            <a:r>
              <a:rPr lang="en-US" altLang="en-US" sz="1275" i="1" dirty="0">
                <a:solidFill>
                  <a:srgbClr val="FF0000"/>
                </a:solidFill>
                <a:latin typeface="+mj-lt"/>
                <a:cs typeface="Times New Roman" panose="02020603050405020304" pitchFamily="18" charset="0"/>
              </a:rPr>
              <a:t>After installation is successful, you can go to the next step.</a:t>
            </a:r>
          </a:p>
          <a:p>
            <a:pPr marL="0" indent="0">
              <a:buNone/>
            </a:pPr>
            <a:r>
              <a:rPr lang="en-US" sz="1950" dirty="0">
                <a:latin typeface="+mj-lt"/>
                <a:cs typeface="Times New Roman" panose="02020603050405020304" pitchFamily="18" charset="0"/>
              </a:rPr>
              <a:t>- Add the configuration settings for Hydra HPC to your CESM/CIME source code:</a:t>
            </a:r>
            <a:endParaRPr lang="en-US" sz="1950" i="1" dirty="0">
              <a:solidFill>
                <a:srgbClr val="00B050"/>
              </a:solidFill>
              <a:latin typeface="+mj-lt"/>
              <a:cs typeface="Times New Roman" panose="02020603050405020304" pitchFamily="18" charset="0"/>
            </a:endParaRPr>
          </a:p>
          <a:p>
            <a:pPr marL="342900" indent="-342900">
              <a:buAutoNum type="arabicPeriod"/>
            </a:pP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C469D04D-5CC2-4B51-A541-26C7AC1002CB}"/>
              </a:ext>
            </a:extLst>
          </p:cNvPr>
          <p:cNvSpPr>
            <a:spLocks noGrp="1"/>
          </p:cNvSpPr>
          <p:nvPr>
            <p:ph type="sldNum" sz="quarter" idx="12"/>
          </p:nvPr>
        </p:nvSpPr>
        <p:spPr/>
        <p:txBody>
          <a:bodyPr/>
          <a:lstStyle/>
          <a:p>
            <a:fld id="{D0ACF1C0-44CE-4722-A2F0-77352D0F488E}" type="slidenum">
              <a:rPr lang="en-US" smtClean="0"/>
              <a:pPr/>
              <a:t>25</a:t>
            </a:fld>
            <a:endParaRPr lang="en-US"/>
          </a:p>
        </p:txBody>
      </p:sp>
      <p:sp>
        <p:nvSpPr>
          <p:cNvPr id="6" name="TextBox 5">
            <a:extLst>
              <a:ext uri="{FF2B5EF4-FFF2-40B4-BE49-F238E27FC236}">
                <a16:creationId xmlns:a16="http://schemas.microsoft.com/office/drawing/2014/main" id="{EA9CECD7-7C9E-F498-E07E-227F73ECDDC7}"/>
              </a:ext>
            </a:extLst>
          </p:cNvPr>
          <p:cNvSpPr txBox="1"/>
          <p:nvPr/>
        </p:nvSpPr>
        <p:spPr>
          <a:xfrm>
            <a:off x="1013114" y="3806509"/>
            <a:ext cx="7590094" cy="323165"/>
          </a:xfrm>
          <a:prstGeom prst="rect">
            <a:avLst/>
          </a:prstGeom>
          <a:noFill/>
        </p:spPr>
        <p:txBody>
          <a:bodyPr wrap="square">
            <a:spAutoFit/>
          </a:bodyPr>
          <a:lstStyle/>
          <a:p>
            <a:r>
              <a:rPr lang="en-US" sz="1500" i="1" dirty="0">
                <a:solidFill>
                  <a:srgbClr val="00B050"/>
                </a:solidFill>
                <a:latin typeface="+mj-lt"/>
                <a:cs typeface="Times New Roman" panose="02020603050405020304" pitchFamily="18" charset="0"/>
              </a:rPr>
              <a:t>update-</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-machines -m </a:t>
            </a:r>
            <a:r>
              <a:rPr lang="en-US" sz="1500" i="1" dirty="0" err="1">
                <a:solidFill>
                  <a:srgbClr val="00B050"/>
                </a:solidFill>
                <a:latin typeface="+mj-lt"/>
                <a:cs typeface="Times New Roman" panose="02020603050405020304" pitchFamily="18" charset="0"/>
              </a:rPr>
              <a:t>ctsm</a:t>
            </a:r>
            <a:r>
              <a:rPr lang="en-US" sz="1500" i="1" dirty="0">
                <a:solidFill>
                  <a:srgbClr val="00B050"/>
                </a:solidFill>
                <a:latin typeface="+mj-lt"/>
                <a:cs typeface="Times New Roman" panose="02020603050405020304" pitchFamily="18" charset="0"/>
              </a:rPr>
              <a:t> $EBROOTCESMMINDEPS/machines/</a:t>
            </a:r>
            <a:endParaRPr lang="en-BE" sz="1500" dirty="0"/>
          </a:p>
        </p:txBody>
      </p:sp>
    </p:spTree>
    <p:extLst>
      <p:ext uri="{BB962C8B-B14F-4D97-AF65-F5344CB8AC3E}">
        <p14:creationId xmlns:p14="http://schemas.microsoft.com/office/powerpoint/2010/main" val="214947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2">
          <a:extLst>
            <a:ext uri="{FF2B5EF4-FFF2-40B4-BE49-F238E27FC236}">
              <a16:creationId xmlns:a16="http://schemas.microsoft.com/office/drawing/2014/main" id="{82A42163-10F7-2952-2738-AFA0185B4EA5}"/>
            </a:ext>
          </a:extLst>
        </p:cNvPr>
        <p:cNvGrpSpPr/>
        <p:nvPr/>
      </p:nvGrpSpPr>
      <p:grpSpPr>
        <a:xfrm>
          <a:off x="0" y="0"/>
          <a:ext cx="0" cy="0"/>
          <a:chOff x="0" y="0"/>
          <a:chExt cx="0" cy="0"/>
        </a:xfrm>
      </p:grpSpPr>
      <p:pic>
        <p:nvPicPr>
          <p:cNvPr id="943" name="Google Shape;943;p81">
            <a:extLst>
              <a:ext uri="{FF2B5EF4-FFF2-40B4-BE49-F238E27FC236}">
                <a16:creationId xmlns:a16="http://schemas.microsoft.com/office/drawing/2014/main" id="{2C8BC5A7-69BB-94C6-EB6D-128336E9C49E}"/>
              </a:ext>
            </a:extLst>
          </p:cNvPr>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a:extLst>
              <a:ext uri="{FF2B5EF4-FFF2-40B4-BE49-F238E27FC236}">
                <a16:creationId xmlns:a16="http://schemas.microsoft.com/office/drawing/2014/main" id="{8BED4EF9-F76D-02F8-07B0-0254D7333867}"/>
              </a:ext>
            </a:extLst>
          </p:cNvPr>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1" u="none" strike="noStrike" kern="0" cap="none" spc="0" normalizeH="0" baseline="0" noProof="0">
              <a:ln>
                <a:noFill/>
              </a:ln>
              <a:solidFill>
                <a:srgbClr val="31859B"/>
              </a:solidFill>
              <a:effectLst/>
              <a:uLnTx/>
              <a:uFillTx/>
              <a:latin typeface="Calibri"/>
              <a:ea typeface="Calibri"/>
              <a:cs typeface="Calibri"/>
              <a:sym typeface="Calibri"/>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1" u="none" strike="noStrike" kern="0" cap="none" spc="0" normalizeH="0" baseline="0" noProof="0">
              <a:ln>
                <a:noFill/>
              </a:ln>
              <a:solidFill>
                <a:srgbClr val="31859B"/>
              </a:solidFill>
              <a:effectLst/>
              <a:uLnTx/>
              <a:uFillTx/>
              <a:latin typeface="Avenir"/>
              <a:ea typeface="Avenir"/>
              <a:cs typeface="Avenir"/>
              <a:sym typeface="Avenir"/>
            </a:endParaRPr>
          </a:p>
        </p:txBody>
      </p:sp>
      <p:sp>
        <p:nvSpPr>
          <p:cNvPr id="945" name="Google Shape;945;p81">
            <a:extLst>
              <a:ext uri="{FF2B5EF4-FFF2-40B4-BE49-F238E27FC236}">
                <a16:creationId xmlns:a16="http://schemas.microsoft.com/office/drawing/2014/main" id="{AE47438D-7BD7-CBE3-132C-5DB61F27AA4B}"/>
              </a:ext>
            </a:extLst>
          </p:cNvPr>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Running a default CLM run</a:t>
            </a:r>
            <a:endParaRPr sz="2000" b="1" dirty="0">
              <a:solidFill>
                <a:schemeClr val="lt1"/>
              </a:solidFill>
            </a:endParaRPr>
          </a:p>
        </p:txBody>
      </p:sp>
      <p:sp>
        <p:nvSpPr>
          <p:cNvPr id="946" name="Google Shape;946;p81">
            <a:extLst>
              <a:ext uri="{FF2B5EF4-FFF2-40B4-BE49-F238E27FC236}">
                <a16:creationId xmlns:a16="http://schemas.microsoft.com/office/drawing/2014/main" id="{B038C6D4-2A30-4B8F-A101-62252A679A7A}"/>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9595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0" i="0" u="none" strike="noStrike" kern="0" cap="none" spc="0" normalizeH="0" baseline="0" noProof="0">
              <a:ln>
                <a:noFill/>
              </a:ln>
              <a:solidFill>
                <a:srgbClr val="595959"/>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034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dirty="0">
                <a:cs typeface="Times New Roman" panose="02020603050405020304" pitchFamily="18" charset="0"/>
              </a:rPr>
              <a:t>CESM workflow: Super Quick Start</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normAutofit/>
          </a:bodyPr>
          <a:lstStyle/>
          <a:p>
            <a:pPr marL="57150" indent="0">
              <a:buNone/>
            </a:pPr>
            <a:r>
              <a:rPr lang="en-US" noProof="0" dirty="0">
                <a:latin typeface="+mj-lt"/>
                <a:cs typeface="Times New Roman" panose="02020603050405020304" pitchFamily="18" charset="0"/>
              </a:rPr>
              <a:t>Performing a simulation with CESM/CLM only requires 4 steps</a:t>
            </a:r>
          </a:p>
          <a:p>
            <a:pPr marL="385763" indent="-385763">
              <a:buAutoNum type="arabicPeriod"/>
            </a:pPr>
            <a:r>
              <a:rPr lang="en-US" b="1" noProof="0" dirty="0">
                <a:latin typeface="+mj-lt"/>
                <a:cs typeface="Times New Roman" panose="02020603050405020304" pitchFamily="18" charset="0"/>
              </a:rPr>
              <a:t>Creating a case </a:t>
            </a:r>
            <a:r>
              <a:rPr lang="en-US" noProof="0" dirty="0">
                <a:latin typeface="+mj-lt"/>
                <a:cs typeface="Times New Roman" panose="02020603050405020304" pitchFamily="18" charset="0"/>
              </a:rPr>
              <a:t>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create_newcase</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Set up </a:t>
            </a:r>
            <a:r>
              <a:rPr lang="en-US" noProof="0" dirty="0">
                <a:latin typeface="+mj-lt"/>
                <a:cs typeface="Times New Roman" panose="02020603050405020304" pitchFamily="18" charset="0"/>
              </a:rPr>
              <a:t>the case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case.setup</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Build the executable </a:t>
            </a:r>
            <a:r>
              <a:rPr lang="en-US" noProof="0" dirty="0">
                <a:latin typeface="+mj-lt"/>
                <a:cs typeface="Times New Roman" panose="02020603050405020304" pitchFamily="18" charset="0"/>
              </a:rPr>
              <a:t>(compile)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case.build</a:t>
            </a:r>
            <a:endParaRPr lang="en-US" i="1" noProof="0" dirty="0">
              <a:solidFill>
                <a:srgbClr val="00B050"/>
              </a:solidFill>
              <a:latin typeface="+mj-lt"/>
              <a:cs typeface="Times New Roman" panose="02020603050405020304" pitchFamily="18" charset="0"/>
            </a:endParaRPr>
          </a:p>
          <a:p>
            <a:pPr marL="385763" indent="-385763">
              <a:buAutoNum type="arabicPeriod"/>
            </a:pPr>
            <a:r>
              <a:rPr lang="en-US" b="1" noProof="0" dirty="0">
                <a:latin typeface="+mj-lt"/>
                <a:cs typeface="Times New Roman" panose="02020603050405020304" pitchFamily="18" charset="0"/>
              </a:rPr>
              <a:t>Submit the case </a:t>
            </a:r>
            <a:r>
              <a:rPr lang="en-US" noProof="0" dirty="0">
                <a:latin typeface="+mj-lt"/>
                <a:cs typeface="Times New Roman" panose="02020603050405020304" pitchFamily="18" charset="0"/>
              </a:rPr>
              <a:t>to the batch queue </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to run the model with </a:t>
            </a:r>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case.submit</a:t>
            </a:r>
            <a:endParaRPr lang="en-US" i="1" noProof="0"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pPr/>
              <a:t>27</a:t>
            </a:fld>
            <a:endParaRPr lang="en-US"/>
          </a:p>
        </p:txBody>
      </p:sp>
      <p:pic>
        <p:nvPicPr>
          <p:cNvPr id="6148" name="Picture 4" descr="Piece of cake on a plate sketch hand ...">
            <a:extLst>
              <a:ext uri="{FF2B5EF4-FFF2-40B4-BE49-F238E27FC236}">
                <a16:creationId xmlns:a16="http://schemas.microsoft.com/office/drawing/2014/main" id="{A157CD7D-E2FB-C40F-FF8F-11E9B0A41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182" y="3444239"/>
            <a:ext cx="1978819" cy="130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84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latin typeface="+mj-lt"/>
                <a:cs typeface="Times New Roman" panose="02020603050405020304" pitchFamily="18" charset="0"/>
              </a:rPr>
              <a:t>Creating a case </a:t>
            </a:r>
            <a:r>
              <a:rPr lang="en-US" noProof="0">
                <a:latin typeface="+mj-lt"/>
                <a:cs typeface="Times New Roman" panose="02020603050405020304" pitchFamily="18" charset="0"/>
              </a:rPr>
              <a:t>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create_newcase</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pPr/>
              <a:t>28</a:t>
            </a:fld>
            <a:endParaRPr lang="en-US"/>
          </a:p>
        </p:txBody>
      </p:sp>
    </p:spTree>
    <p:extLst>
      <p:ext uri="{BB962C8B-B14F-4D97-AF65-F5344CB8AC3E}">
        <p14:creationId xmlns:p14="http://schemas.microsoft.com/office/powerpoint/2010/main" val="321825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First things first: What’s a case?  </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29</a:t>
            </a:fld>
            <a:endParaRPr lang="en-US">
              <a:latin typeface="+mj-lt"/>
            </a:endParaRPr>
          </a:p>
        </p:txBody>
      </p:sp>
      <p:sp>
        <p:nvSpPr>
          <p:cNvPr id="10" name="Tijdelijke aanduiding voor inhoud 9">
            <a:extLst>
              <a:ext uri="{FF2B5EF4-FFF2-40B4-BE49-F238E27FC236}">
                <a16:creationId xmlns:a16="http://schemas.microsoft.com/office/drawing/2014/main" id="{817750DF-C961-4D68-8179-56CA87A309C0}"/>
              </a:ext>
            </a:extLst>
          </p:cNvPr>
          <p:cNvSpPr>
            <a:spLocks noGrp="1"/>
          </p:cNvSpPr>
          <p:nvPr>
            <p:ph idx="1"/>
          </p:nvPr>
        </p:nvSpPr>
        <p:spPr>
          <a:xfrm>
            <a:off x="628650" y="1061560"/>
            <a:ext cx="8515350" cy="697883"/>
          </a:xfrm>
        </p:spPr>
        <p:txBody>
          <a:bodyPr>
            <a:normAutofit/>
          </a:bodyPr>
          <a:lstStyle/>
          <a:p>
            <a:pPr marL="57150" indent="0">
              <a:buNone/>
            </a:pPr>
            <a:r>
              <a:rPr lang="en-US" noProof="0" dirty="0">
                <a:latin typeface="+mj-lt"/>
                <a:cs typeface="Times New Roman" panose="02020603050405020304" pitchFamily="18" charset="0"/>
              </a:rPr>
              <a:t>A case defines the model architecture for your simulation. </a:t>
            </a:r>
          </a:p>
        </p:txBody>
      </p:sp>
      <p:sp>
        <p:nvSpPr>
          <p:cNvPr id="11" name="Rechthoek 10">
            <a:extLst>
              <a:ext uri="{FF2B5EF4-FFF2-40B4-BE49-F238E27FC236}">
                <a16:creationId xmlns:a16="http://schemas.microsoft.com/office/drawing/2014/main" id="{4CC70A8B-671A-4EA0-98E9-C637BBDB98E7}"/>
              </a:ext>
            </a:extLst>
          </p:cNvPr>
          <p:cNvSpPr/>
          <p:nvPr/>
        </p:nvSpPr>
        <p:spPr>
          <a:xfrm>
            <a:off x="5019151" y="1424635"/>
            <a:ext cx="2351315" cy="697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2" name="Rechthoek 11">
            <a:extLst>
              <a:ext uri="{FF2B5EF4-FFF2-40B4-BE49-F238E27FC236}">
                <a16:creationId xmlns:a16="http://schemas.microsoft.com/office/drawing/2014/main" id="{3D2E8569-EADB-4591-AC74-7BC99F43FD8C}"/>
              </a:ext>
            </a:extLst>
          </p:cNvPr>
          <p:cNvSpPr/>
          <p:nvPr/>
        </p:nvSpPr>
        <p:spPr>
          <a:xfrm>
            <a:off x="5546689" y="2102877"/>
            <a:ext cx="2351315" cy="244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pic>
        <p:nvPicPr>
          <p:cNvPr id="5" name="Afbeelding 4">
            <a:extLst>
              <a:ext uri="{FF2B5EF4-FFF2-40B4-BE49-F238E27FC236}">
                <a16:creationId xmlns:a16="http://schemas.microsoft.com/office/drawing/2014/main" id="{1E9F975F-39D1-CBA4-7F44-9900478BF8A6}"/>
              </a:ext>
            </a:extLst>
          </p:cNvPr>
          <p:cNvPicPr>
            <a:picLocks noChangeAspect="1"/>
          </p:cNvPicPr>
          <p:nvPr/>
        </p:nvPicPr>
        <p:blipFill>
          <a:blip r:embed="rId3"/>
          <a:stretch>
            <a:fillRect/>
          </a:stretch>
        </p:blipFill>
        <p:spPr>
          <a:xfrm>
            <a:off x="4886325" y="3465465"/>
            <a:ext cx="2160638" cy="1512650"/>
          </a:xfrm>
          <a:prstGeom prst="rect">
            <a:avLst/>
          </a:prstGeom>
        </p:spPr>
      </p:pic>
      <p:sp>
        <p:nvSpPr>
          <p:cNvPr id="3" name="Tekstvak 2">
            <a:extLst>
              <a:ext uri="{FF2B5EF4-FFF2-40B4-BE49-F238E27FC236}">
                <a16:creationId xmlns:a16="http://schemas.microsoft.com/office/drawing/2014/main" id="{A26053A9-70C7-E382-63B1-7057061A1257}"/>
              </a:ext>
            </a:extLst>
          </p:cNvPr>
          <p:cNvSpPr txBox="1"/>
          <p:nvPr/>
        </p:nvSpPr>
        <p:spPr>
          <a:xfrm>
            <a:off x="862780" y="1578078"/>
            <a:ext cx="5251753" cy="2479077"/>
          </a:xfrm>
          <a:prstGeom prst="rect">
            <a:avLst/>
          </a:prstGeom>
          <a:noFill/>
        </p:spPr>
        <p:txBody>
          <a:bodyPr wrap="square" rtlCol="0">
            <a:spAutoFit/>
          </a:bodyPr>
          <a:lstStyle/>
          <a:p>
            <a:r>
              <a:rPr lang="nl-NL" sz="1800" i="1" dirty="0"/>
              <a:t>./</a:t>
            </a:r>
            <a:r>
              <a:rPr lang="nl-NL" sz="1800" i="1" dirty="0" err="1"/>
              <a:t>create_newcase</a:t>
            </a:r>
            <a:r>
              <a:rPr lang="nl-NL" sz="1800" i="1" dirty="0"/>
              <a:t> </a:t>
            </a:r>
            <a:r>
              <a:rPr lang="nl-NL" sz="1800" dirty="0" err="1"/>
              <a:t>requires</a:t>
            </a:r>
            <a:r>
              <a:rPr lang="nl-NL" sz="1800" dirty="0"/>
              <a:t> </a:t>
            </a:r>
            <a:r>
              <a:rPr lang="nl-NL" sz="1800" b="1" dirty="0"/>
              <a:t>3 </a:t>
            </a:r>
            <a:r>
              <a:rPr lang="nl-NL" sz="1800" b="1" dirty="0" err="1"/>
              <a:t>arguments</a:t>
            </a:r>
            <a:r>
              <a:rPr lang="nl-NL" sz="1800" dirty="0"/>
              <a:t>:</a:t>
            </a:r>
          </a:p>
          <a:p>
            <a:endParaRPr lang="nl-NL" sz="1050" dirty="0"/>
          </a:p>
          <a:p>
            <a:pPr marL="257175" indent="-257175">
              <a:lnSpc>
                <a:spcPct val="300000"/>
              </a:lnSpc>
              <a:buAutoNum type="arabicPeriod"/>
            </a:pPr>
            <a:r>
              <a:rPr lang="nl-NL" sz="1500" dirty="0" err="1"/>
              <a:t>Give</a:t>
            </a:r>
            <a:r>
              <a:rPr lang="nl-NL" sz="1500" dirty="0"/>
              <a:t> </a:t>
            </a:r>
            <a:r>
              <a:rPr lang="nl-NL" sz="1500" dirty="0" err="1"/>
              <a:t>your</a:t>
            </a:r>
            <a:r>
              <a:rPr lang="nl-NL" sz="1500" dirty="0"/>
              <a:t> case a name</a:t>
            </a:r>
          </a:p>
          <a:p>
            <a:pPr marL="257175" indent="-257175">
              <a:lnSpc>
                <a:spcPct val="300000"/>
              </a:lnSpc>
              <a:buAutoNum type="arabicPeriod"/>
            </a:pPr>
            <a:r>
              <a:rPr lang="nl-NL" sz="1500" dirty="0" err="1"/>
              <a:t>Specify</a:t>
            </a:r>
            <a:r>
              <a:rPr lang="nl-NL" sz="1500" dirty="0"/>
              <a:t> </a:t>
            </a:r>
            <a:r>
              <a:rPr lang="nl-NL" sz="1500" dirty="0" err="1"/>
              <a:t>spatial</a:t>
            </a:r>
            <a:r>
              <a:rPr lang="nl-NL" sz="1500" dirty="0"/>
              <a:t> </a:t>
            </a:r>
            <a:r>
              <a:rPr lang="nl-NL" sz="1500" dirty="0" err="1"/>
              <a:t>resolution</a:t>
            </a:r>
            <a:r>
              <a:rPr lang="nl-NL" sz="1500" dirty="0"/>
              <a:t> (lat/</a:t>
            </a:r>
            <a:r>
              <a:rPr lang="nl-NL" sz="1500" dirty="0" err="1"/>
              <a:t>lon</a:t>
            </a:r>
            <a:r>
              <a:rPr lang="nl-NL" sz="1500" dirty="0"/>
              <a:t>)</a:t>
            </a:r>
          </a:p>
          <a:p>
            <a:pPr marL="257175" indent="-257175">
              <a:lnSpc>
                <a:spcPct val="300000"/>
              </a:lnSpc>
              <a:buAutoNum type="arabicPeriod"/>
            </a:pPr>
            <a:r>
              <a:rPr lang="nl-NL" sz="1500" dirty="0" err="1"/>
              <a:t>Specify</a:t>
            </a:r>
            <a:r>
              <a:rPr lang="nl-NL" sz="1500" dirty="0"/>
              <a:t> model </a:t>
            </a:r>
            <a:r>
              <a:rPr lang="nl-NL" sz="1500" dirty="0" err="1"/>
              <a:t>components</a:t>
            </a:r>
            <a:r>
              <a:rPr lang="nl-NL" sz="1500" dirty="0"/>
              <a:t> </a:t>
            </a:r>
            <a:r>
              <a:rPr lang="nl-NL" sz="1500" dirty="0" err="1"/>
              <a:t>to</a:t>
            </a:r>
            <a:r>
              <a:rPr lang="nl-NL" sz="1500" dirty="0"/>
              <a:t> run</a:t>
            </a:r>
            <a:endParaRPr lang="en-US" sz="1500" dirty="0"/>
          </a:p>
        </p:txBody>
      </p:sp>
      <p:pic>
        <p:nvPicPr>
          <p:cNvPr id="7" name="Afbeelding 6">
            <a:extLst>
              <a:ext uri="{FF2B5EF4-FFF2-40B4-BE49-F238E27FC236}">
                <a16:creationId xmlns:a16="http://schemas.microsoft.com/office/drawing/2014/main" id="{9651131F-B0ED-A89B-3AAD-7011FAC3A66B}"/>
              </a:ext>
            </a:extLst>
          </p:cNvPr>
          <p:cNvPicPr>
            <a:picLocks noChangeAspect="1"/>
          </p:cNvPicPr>
          <p:nvPr/>
        </p:nvPicPr>
        <p:blipFill rotWithShape="1">
          <a:blip r:embed="rId4"/>
          <a:srcRect t="50003" r="77180" b="25916"/>
          <a:stretch/>
        </p:blipFill>
        <p:spPr>
          <a:xfrm>
            <a:off x="3204890" y="2049944"/>
            <a:ext cx="1259915" cy="823208"/>
          </a:xfrm>
          <a:prstGeom prst="rect">
            <a:avLst/>
          </a:prstGeom>
        </p:spPr>
      </p:pic>
      <p:pic>
        <p:nvPicPr>
          <p:cNvPr id="16" name="Afbeelding 15">
            <a:extLst>
              <a:ext uri="{FF2B5EF4-FFF2-40B4-BE49-F238E27FC236}">
                <a16:creationId xmlns:a16="http://schemas.microsoft.com/office/drawing/2014/main" id="{F3B250D9-0935-A51F-4E61-3127BA60934F}"/>
              </a:ext>
            </a:extLst>
          </p:cNvPr>
          <p:cNvPicPr>
            <a:picLocks noChangeAspect="1"/>
          </p:cNvPicPr>
          <p:nvPr/>
        </p:nvPicPr>
        <p:blipFill rotWithShape="1">
          <a:blip r:embed="rId4"/>
          <a:srcRect l="27013" t="49386" r="57605" b="24991"/>
          <a:stretch/>
        </p:blipFill>
        <p:spPr>
          <a:xfrm>
            <a:off x="4568514" y="2571750"/>
            <a:ext cx="1048514" cy="1081421"/>
          </a:xfrm>
          <a:prstGeom prst="rect">
            <a:avLst/>
          </a:prstGeom>
        </p:spPr>
      </p:pic>
    </p:spTree>
    <p:extLst>
      <p:ext uri="{BB962C8B-B14F-4D97-AF65-F5344CB8AC3E}">
        <p14:creationId xmlns:p14="http://schemas.microsoft.com/office/powerpoint/2010/main" val="371643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27650" y="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Functionally Assembled Terrestrial Ecosystem Simulator</a:t>
            </a:r>
            <a:endParaRPr b="1">
              <a:solidFill>
                <a:srgbClr val="31859B"/>
              </a:solidFill>
            </a:endParaRPr>
          </a:p>
        </p:txBody>
      </p:sp>
      <p:pic>
        <p:nvPicPr>
          <p:cNvPr id="186" name="Google Shape;186;p31"/>
          <p:cNvPicPr preferRelativeResize="0"/>
          <p:nvPr/>
        </p:nvPicPr>
        <p:blipFill>
          <a:blip r:embed="rId3">
            <a:alphaModFix/>
          </a:blip>
          <a:stretch>
            <a:fillRect/>
          </a:stretch>
        </p:blipFill>
        <p:spPr>
          <a:xfrm>
            <a:off x="381000" y="783675"/>
            <a:ext cx="3857981" cy="3813749"/>
          </a:xfrm>
          <a:prstGeom prst="rect">
            <a:avLst/>
          </a:prstGeom>
          <a:noFill/>
          <a:ln>
            <a:noFill/>
          </a:ln>
        </p:spPr>
      </p:pic>
      <p:sp>
        <p:nvSpPr>
          <p:cNvPr id="187" name="Google Shape;187;p31"/>
          <p:cNvSpPr txBox="1"/>
          <p:nvPr/>
        </p:nvSpPr>
        <p:spPr>
          <a:xfrm>
            <a:off x="4479975" y="928775"/>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rgbClr val="595959"/>
                </a:solidFill>
                <a:latin typeface="Calibri"/>
                <a:ea typeface="Calibri"/>
                <a:cs typeface="Calibri"/>
                <a:sym typeface="Calibri"/>
              </a:rPr>
              <a:t>Process based model</a:t>
            </a:r>
            <a:endParaRPr sz="1800">
              <a:solidFill>
                <a:srgbClr val="595959"/>
              </a:solidFill>
              <a:latin typeface="Calibri"/>
              <a:ea typeface="Calibri"/>
              <a:cs typeface="Calibri"/>
              <a:sym typeface="Calibri"/>
            </a:endParaRPr>
          </a:p>
          <a:p>
            <a:pPr marL="457200" lvl="0" indent="-323850" algn="l" rtl="0">
              <a:lnSpc>
                <a:spcPct val="115000"/>
              </a:lnSpc>
              <a:spcBef>
                <a:spcPts val="12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Integrates plant demography with ecophysiology and biogeophysical and biogeochemical processes</a:t>
            </a:r>
            <a:endParaRPr sz="1500">
              <a:solidFill>
                <a:srgbClr val="595959"/>
              </a:solidFill>
              <a:latin typeface="Calibri"/>
              <a:ea typeface="Calibri"/>
              <a:cs typeface="Calibri"/>
              <a:sym typeface="Calibri"/>
            </a:endParaRPr>
          </a:p>
          <a:p>
            <a:pPr marL="457200" lvl="0" indent="-323850" algn="l" rtl="0">
              <a:lnSpc>
                <a:spcPct val="115000"/>
              </a:lnSpc>
              <a:spcBef>
                <a:spcPts val="10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Sub-daily to multi-century dynamics</a:t>
            </a:r>
            <a:endParaRPr sz="1500">
              <a:solidFill>
                <a:srgbClr val="595959"/>
              </a:solidFill>
              <a:latin typeface="Calibri"/>
              <a:ea typeface="Calibri"/>
              <a:cs typeface="Calibri"/>
              <a:sym typeface="Calibri"/>
            </a:endParaRPr>
          </a:p>
          <a:p>
            <a:pPr marL="457200" lvl="0" indent="-323850" algn="l" rtl="0">
              <a:lnSpc>
                <a:spcPct val="115000"/>
              </a:lnSpc>
              <a:spcBef>
                <a:spcPts val="1000"/>
              </a:spcBef>
              <a:spcAft>
                <a:spcPts val="0"/>
              </a:spcAft>
              <a:buClr>
                <a:srgbClr val="595959"/>
              </a:buClr>
              <a:buSzPts val="1500"/>
              <a:buFont typeface="Calibri"/>
              <a:buChar char="●"/>
            </a:pPr>
            <a:r>
              <a:rPr lang="en" sz="1500">
                <a:solidFill>
                  <a:srgbClr val="595959"/>
                </a:solidFill>
                <a:latin typeface="Calibri"/>
                <a:ea typeface="Calibri"/>
                <a:cs typeface="Calibri"/>
                <a:sym typeface="Calibri"/>
              </a:rPr>
              <a:t>Processes from individual to regional scale</a:t>
            </a:r>
            <a:endParaRPr sz="1500">
              <a:solidFill>
                <a:srgbClr val="595959"/>
              </a:solidFill>
              <a:latin typeface="Calibri"/>
              <a:ea typeface="Calibri"/>
              <a:cs typeface="Calibri"/>
              <a:sym typeface="Calibri"/>
            </a:endParaRPr>
          </a:p>
          <a:p>
            <a:pPr marL="0" lvl="0" indent="0" algn="l" rtl="0">
              <a:lnSpc>
                <a:spcPct val="115000"/>
              </a:lnSpc>
              <a:spcBef>
                <a:spcPts val="1000"/>
              </a:spcBef>
              <a:spcAft>
                <a:spcPts val="1200"/>
              </a:spcAft>
              <a:buNone/>
            </a:pPr>
            <a:endParaRPr sz="1800">
              <a:solidFill>
                <a:srgbClr val="595959"/>
              </a:solidFill>
              <a:latin typeface="Calibri"/>
              <a:ea typeface="Calibri"/>
              <a:cs typeface="Calibri"/>
              <a:sym typeface="Calibri"/>
            </a:endParaRPr>
          </a:p>
        </p:txBody>
      </p:sp>
      <p:pic>
        <p:nvPicPr>
          <p:cNvPr id="188" name="Google Shape;188;p31"/>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89" name="Google Shape;18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Creating a new case</a:t>
            </a:r>
          </a:p>
        </p:txBody>
      </p:sp>
      <p:sp>
        <p:nvSpPr>
          <p:cNvPr id="3" name="Tijdelijke aanduiding voor inhoud 2">
            <a:extLst>
              <a:ext uri="{FF2B5EF4-FFF2-40B4-BE49-F238E27FC236}">
                <a16:creationId xmlns:a16="http://schemas.microsoft.com/office/drawing/2014/main" id="{1906A5FB-EC9B-4BCB-8A68-5B8A313EC2F9}"/>
              </a:ext>
            </a:extLst>
          </p:cNvPr>
          <p:cNvSpPr>
            <a:spLocks noGrp="1"/>
          </p:cNvSpPr>
          <p:nvPr>
            <p:ph idx="1"/>
          </p:nvPr>
        </p:nvSpPr>
        <p:spPr>
          <a:xfrm>
            <a:off x="121774" y="1131571"/>
            <a:ext cx="8860159" cy="889673"/>
          </a:xfrm>
        </p:spPr>
        <p:txBody>
          <a:bodyPr spcFirstLastPara="1" vert="horz" wrap="square" lIns="68580" tIns="34290" rIns="68580" bIns="34290" rtlCol="0" anchor="t" anchorCtr="0">
            <a:normAutofit/>
          </a:bodyPr>
          <a:lstStyle/>
          <a:p>
            <a:r>
              <a:rPr lang="en-US" sz="1200" i="1">
                <a:solidFill>
                  <a:srgbClr val="00B050"/>
                </a:solidFill>
                <a:latin typeface="+mj-lt"/>
                <a:cs typeface="Times New Roman" panose="02020603050405020304" pitchFamily="18" charset="0"/>
              </a:rPr>
              <a:t>./</a:t>
            </a:r>
            <a:r>
              <a:rPr lang="en-US" sz="1200" i="1" err="1">
                <a:solidFill>
                  <a:srgbClr val="00B050"/>
                </a:solidFill>
                <a:latin typeface="+mj-lt"/>
                <a:cs typeface="Times New Roman" panose="02020603050405020304" pitchFamily="18" charset="0"/>
              </a:rPr>
              <a:t>create_newcase</a:t>
            </a:r>
            <a:r>
              <a:rPr lang="en-US" sz="1200" i="1">
                <a:solidFill>
                  <a:srgbClr val="00B050"/>
                </a:solidFill>
                <a:latin typeface="+mj-lt"/>
                <a:cs typeface="Times New Roman" panose="02020603050405020304" pitchFamily="18" charset="0"/>
              </a:rPr>
              <a:t>    --case $VSC_SCRATCH/</a:t>
            </a:r>
            <a:r>
              <a:rPr lang="en-US" sz="1200" i="1" err="1">
                <a:solidFill>
                  <a:srgbClr val="00B050"/>
                </a:solidFill>
                <a:latin typeface="+mj-lt"/>
                <a:cs typeface="Times New Roman" panose="02020603050405020304" pitchFamily="18" charset="0"/>
              </a:rPr>
              <a:t>cesm</a:t>
            </a:r>
            <a:r>
              <a:rPr lang="en-US" sz="1200" i="1">
                <a:solidFill>
                  <a:srgbClr val="00B050"/>
                </a:solidFill>
                <a:latin typeface="+mj-lt"/>
                <a:cs typeface="Times New Roman" panose="02020603050405020304" pitchFamily="18" charset="0"/>
              </a:rPr>
              <a:t>/cases/control     --res f19_g17   --</a:t>
            </a:r>
            <a:r>
              <a:rPr lang="en-US" sz="1200" i="1" err="1">
                <a:solidFill>
                  <a:srgbClr val="00B050"/>
                </a:solidFill>
                <a:latin typeface="+mj-lt"/>
                <a:cs typeface="Times New Roman" panose="02020603050405020304" pitchFamily="18" charset="0"/>
              </a:rPr>
              <a:t>compset</a:t>
            </a:r>
            <a:r>
              <a:rPr lang="en-US" sz="1200" i="1">
                <a:solidFill>
                  <a:srgbClr val="00B050"/>
                </a:solidFill>
                <a:latin typeface="+mj-lt"/>
                <a:cs typeface="Times New Roman" panose="02020603050405020304" pitchFamily="18" charset="0"/>
              </a:rPr>
              <a:t> I2000Clm50BgcCrop     --compiler gnu</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30</a:t>
            </a:fld>
            <a:endParaRPr lang="en-US">
              <a:latin typeface="+mj-lt"/>
            </a:endParaRPr>
          </a:p>
        </p:txBody>
      </p:sp>
      <p:sp>
        <p:nvSpPr>
          <p:cNvPr id="7" name="Rechthoek 6">
            <a:extLst>
              <a:ext uri="{FF2B5EF4-FFF2-40B4-BE49-F238E27FC236}">
                <a16:creationId xmlns:a16="http://schemas.microsoft.com/office/drawing/2014/main" id="{3907FFA4-6420-4A89-BD02-605E95040D59}"/>
              </a:ext>
            </a:extLst>
          </p:cNvPr>
          <p:cNvSpPr/>
          <p:nvPr/>
        </p:nvSpPr>
        <p:spPr>
          <a:xfrm>
            <a:off x="2399827" y="1189435"/>
            <a:ext cx="2804616" cy="32004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8" name="Tijdelijke aanduiding voor inhoud 2">
            <a:extLst>
              <a:ext uri="{FF2B5EF4-FFF2-40B4-BE49-F238E27FC236}">
                <a16:creationId xmlns:a16="http://schemas.microsoft.com/office/drawing/2014/main" id="{3A572525-F0CD-4AF3-8CA8-57BC72DFA12C}"/>
              </a:ext>
            </a:extLst>
          </p:cNvPr>
          <p:cNvSpPr txBox="1">
            <a:spLocks/>
          </p:cNvSpPr>
          <p:nvPr/>
        </p:nvSpPr>
        <p:spPr>
          <a:xfrm>
            <a:off x="341794" y="1635205"/>
            <a:ext cx="9281160"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latin typeface="+mj-lt"/>
                <a:cs typeface="Times New Roman" panose="02020603050405020304" pitchFamily="18" charset="0"/>
              </a:rPr>
              <a:t>--case: CASENAME argument</a:t>
            </a:r>
            <a:br>
              <a:rPr lang="en-US" sz="2100">
                <a:latin typeface="+mj-lt"/>
                <a:cs typeface="Times New Roman" panose="02020603050405020304" pitchFamily="18" charset="0"/>
              </a:rPr>
            </a:br>
            <a:br>
              <a:rPr lang="en-US" sz="2100">
                <a:latin typeface="+mj-lt"/>
                <a:cs typeface="Times New Roman" panose="02020603050405020304" pitchFamily="18" charset="0"/>
              </a:rPr>
            </a:br>
            <a:r>
              <a:rPr lang="en-US" sz="2100">
                <a:latin typeface="+mj-lt"/>
                <a:cs typeface="Times New Roman" panose="02020603050405020304" pitchFamily="18" charset="0"/>
              </a:rPr>
              <a:t>Here you define the name and the location of the case being created</a:t>
            </a:r>
          </a:p>
          <a:p>
            <a:r>
              <a:rPr lang="en-US" sz="2100">
                <a:latin typeface="+mj-lt"/>
                <a:cs typeface="Times New Roman" panose="02020603050405020304" pitchFamily="18" charset="0"/>
              </a:rPr>
              <a:t>Our case → ‘control’ </a:t>
            </a:r>
          </a:p>
          <a:p>
            <a:endParaRPr lang="en-US" sz="2100">
              <a:latin typeface="+mj-lt"/>
              <a:cs typeface="Times New Roman" panose="02020603050405020304" pitchFamily="18" charset="0"/>
            </a:endParaRPr>
          </a:p>
        </p:txBody>
      </p:sp>
      <p:pic>
        <p:nvPicPr>
          <p:cNvPr id="11" name="Afbeelding 10">
            <a:extLst>
              <a:ext uri="{FF2B5EF4-FFF2-40B4-BE49-F238E27FC236}">
                <a16:creationId xmlns:a16="http://schemas.microsoft.com/office/drawing/2014/main" id="{00E7226E-EC6C-48BD-B8A1-B364DD8C0799}"/>
              </a:ext>
            </a:extLst>
          </p:cNvPr>
          <p:cNvPicPr>
            <a:picLocks noChangeAspect="1"/>
          </p:cNvPicPr>
          <p:nvPr/>
        </p:nvPicPr>
        <p:blipFill rotWithShape="1">
          <a:blip r:embed="rId3"/>
          <a:srcRect t="50003" r="77180" b="25916"/>
          <a:stretch/>
        </p:blipFill>
        <p:spPr>
          <a:xfrm>
            <a:off x="4461860" y="3057665"/>
            <a:ext cx="2192661" cy="1432649"/>
          </a:xfrm>
          <a:prstGeom prst="rect">
            <a:avLst/>
          </a:prstGeom>
        </p:spPr>
      </p:pic>
    </p:spTree>
    <p:extLst>
      <p:ext uri="{BB962C8B-B14F-4D97-AF65-F5344CB8AC3E}">
        <p14:creationId xmlns:p14="http://schemas.microsoft.com/office/powerpoint/2010/main" val="222974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a:xfrm>
            <a:off x="628650" y="273844"/>
            <a:ext cx="7886700" cy="994172"/>
          </a:xfrm>
        </p:spPr>
        <p:txBody>
          <a:bodyPr>
            <a:normAutofit/>
          </a:bodyPr>
          <a:lstStyle/>
          <a:p>
            <a:r>
              <a:rPr lang="en-US" sz="2700" b="1" dirty="0">
                <a:cs typeface="Times New Roman" panose="02020603050405020304" pitchFamily="18" charset="0"/>
              </a:rPr>
              <a:t>Creating a new case</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pPr/>
              <a:t>31</a:t>
            </a:fld>
            <a:endParaRPr lang="en-US"/>
          </a:p>
        </p:txBody>
      </p:sp>
      <p:sp>
        <p:nvSpPr>
          <p:cNvPr id="8" name="Tijdelijke aanduiding voor inhoud 2">
            <a:extLst>
              <a:ext uri="{FF2B5EF4-FFF2-40B4-BE49-F238E27FC236}">
                <a16:creationId xmlns:a16="http://schemas.microsoft.com/office/drawing/2014/main" id="{66548335-1F1A-4C00-9DF8-32FE1C06E558}"/>
              </a:ext>
            </a:extLst>
          </p:cNvPr>
          <p:cNvSpPr txBox="1">
            <a:spLocks/>
          </p:cNvSpPr>
          <p:nvPr/>
        </p:nvSpPr>
        <p:spPr>
          <a:xfrm>
            <a:off x="342271" y="1653540"/>
            <a:ext cx="8173079"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--res: RESOLUTION argument</a:t>
            </a:r>
          </a:p>
          <a:p>
            <a:r>
              <a:rPr lang="en-US" sz="1800"/>
              <a:t>Here you define the resolution of the grid</a:t>
            </a:r>
          </a:p>
          <a:p>
            <a:r>
              <a:rPr lang="en-US" sz="1800"/>
              <a:t>In our case: f19_g17 corresponds to a 1.9°x2.5° grid</a:t>
            </a:r>
            <a:br>
              <a:rPr lang="en-US" sz="1800"/>
            </a:br>
            <a:br>
              <a:rPr lang="en-US" sz="1800"/>
            </a:br>
            <a:r>
              <a:rPr lang="en-US" sz="1800"/>
              <a:t>Many more possibilities (although not all supported): </a:t>
            </a:r>
          </a:p>
          <a:p>
            <a:r>
              <a:rPr lang="nl-BE" sz="1800">
                <a:hlinkClick r:id="rId3"/>
              </a:rPr>
              <a:t>http://www.cesm.ucar.edu/models/cesm2/config/grids.html</a:t>
            </a:r>
            <a:r>
              <a:rPr lang="nl-BE" sz="1800"/>
              <a:t> </a:t>
            </a:r>
            <a:endParaRPr lang="en-US" sz="1800"/>
          </a:p>
        </p:txBody>
      </p:sp>
      <p:pic>
        <p:nvPicPr>
          <p:cNvPr id="9" name="Afbeelding 8">
            <a:extLst>
              <a:ext uri="{FF2B5EF4-FFF2-40B4-BE49-F238E27FC236}">
                <a16:creationId xmlns:a16="http://schemas.microsoft.com/office/drawing/2014/main" id="{103C98BC-32B2-4513-8044-695B899390BE}"/>
              </a:ext>
            </a:extLst>
          </p:cNvPr>
          <p:cNvPicPr>
            <a:picLocks noChangeAspect="1"/>
          </p:cNvPicPr>
          <p:nvPr/>
        </p:nvPicPr>
        <p:blipFill rotWithShape="1">
          <a:blip r:embed="rId4"/>
          <a:srcRect l="27013" t="49386" r="57605" b="24991"/>
          <a:stretch/>
        </p:blipFill>
        <p:spPr>
          <a:xfrm>
            <a:off x="6458996" y="2670496"/>
            <a:ext cx="1763486" cy="1818833"/>
          </a:xfrm>
          <a:prstGeom prst="rect">
            <a:avLst/>
          </a:prstGeom>
        </p:spPr>
      </p:pic>
      <p:sp>
        <p:nvSpPr>
          <p:cNvPr id="12" name="Tijdelijke aanduiding voor inhoud 2">
            <a:extLst>
              <a:ext uri="{FF2B5EF4-FFF2-40B4-BE49-F238E27FC236}">
                <a16:creationId xmlns:a16="http://schemas.microsoft.com/office/drawing/2014/main" id="{975598C6-AFED-4E37-BD2D-36387C63C434}"/>
              </a:ext>
            </a:extLst>
          </p:cNvPr>
          <p:cNvSpPr>
            <a:spLocks noGrp="1"/>
          </p:cNvSpPr>
          <p:nvPr>
            <p:ph idx="1"/>
          </p:nvPr>
        </p:nvSpPr>
        <p:spPr>
          <a:xfrm>
            <a:off x="189009" y="1251907"/>
            <a:ext cx="9281160" cy="889673"/>
          </a:xfrm>
        </p:spPr>
        <p:txBody>
          <a:bodyPr spcFirstLastPara="1" vert="horz" wrap="square" lIns="68580" tIns="34290" rIns="68580" bIns="34290" rtlCol="0" anchor="t" anchorCtr="0">
            <a:normAutofit/>
          </a:bodyPr>
          <a:lstStyle/>
          <a:p>
            <a:pPr marL="57150" indent="0">
              <a:buNone/>
            </a:pPr>
            <a:r>
              <a:rPr lang="en-US" sz="1200" i="1" dirty="0">
                <a:solidFill>
                  <a:srgbClr val="00B050"/>
                </a:solidFill>
                <a:latin typeface="Times New Roman" panose="02020603050405020304" pitchFamily="18" charset="0"/>
                <a:cs typeface="Times New Roman" panose="02020603050405020304" pitchFamily="18" charset="0"/>
              </a:rPr>
              <a:t>./</a:t>
            </a:r>
            <a:r>
              <a:rPr lang="en-US" sz="1200" i="1" dirty="0" err="1">
                <a:solidFill>
                  <a:srgbClr val="00B050"/>
                </a:solidFill>
                <a:latin typeface="Times New Roman" panose="02020603050405020304" pitchFamily="18" charset="0"/>
                <a:cs typeface="Times New Roman" panose="02020603050405020304" pitchFamily="18" charset="0"/>
              </a:rPr>
              <a:t>create_newcase</a:t>
            </a:r>
            <a:r>
              <a:rPr lang="en-US" sz="1200" i="1" dirty="0">
                <a:solidFill>
                  <a:srgbClr val="00B050"/>
                </a:solidFill>
                <a:latin typeface="Times New Roman" panose="02020603050405020304" pitchFamily="18" charset="0"/>
                <a:cs typeface="Times New Roman" panose="02020603050405020304" pitchFamily="18" charset="0"/>
              </a:rPr>
              <a:t>    --case $VSC_SCRATCH/</a:t>
            </a:r>
            <a:r>
              <a:rPr lang="en-US" sz="1200" i="1" dirty="0" err="1">
                <a:solidFill>
                  <a:srgbClr val="00B050"/>
                </a:solidFill>
                <a:latin typeface="Times New Roman" panose="02020603050405020304" pitchFamily="18" charset="0"/>
                <a:cs typeface="Times New Roman" panose="02020603050405020304" pitchFamily="18" charset="0"/>
              </a:rPr>
              <a:t>cesm</a:t>
            </a:r>
            <a:r>
              <a:rPr lang="en-US" sz="1200" i="1" dirty="0">
                <a:solidFill>
                  <a:srgbClr val="00B050"/>
                </a:solidFill>
                <a:latin typeface="Times New Roman" panose="02020603050405020304" pitchFamily="18" charset="0"/>
                <a:cs typeface="Times New Roman" panose="02020603050405020304" pitchFamily="18" charset="0"/>
              </a:rPr>
              <a:t>/cases/control     --res f19_g17   --</a:t>
            </a:r>
            <a:r>
              <a:rPr lang="en-US" sz="1200" i="1" dirty="0" err="1">
                <a:solidFill>
                  <a:srgbClr val="00B050"/>
                </a:solidFill>
                <a:latin typeface="Times New Roman" panose="02020603050405020304" pitchFamily="18" charset="0"/>
                <a:cs typeface="Times New Roman" panose="02020603050405020304" pitchFamily="18" charset="0"/>
              </a:rPr>
              <a:t>compset</a:t>
            </a:r>
            <a:r>
              <a:rPr lang="en-US" sz="1200" i="1" dirty="0">
                <a:solidFill>
                  <a:srgbClr val="00B050"/>
                </a:solidFill>
                <a:latin typeface="Times New Roman" panose="02020603050405020304" pitchFamily="18" charset="0"/>
                <a:cs typeface="Times New Roman" panose="02020603050405020304" pitchFamily="18" charset="0"/>
              </a:rPr>
              <a:t> I2000Clm50BgcCrop     --compiler gnu</a:t>
            </a:r>
          </a:p>
        </p:txBody>
      </p:sp>
      <p:sp>
        <p:nvSpPr>
          <p:cNvPr id="7" name="Rechthoek 6">
            <a:extLst>
              <a:ext uri="{FF2B5EF4-FFF2-40B4-BE49-F238E27FC236}">
                <a16:creationId xmlns:a16="http://schemas.microsoft.com/office/drawing/2014/main" id="{3907FFA4-6420-4A89-BD02-605E95040D59}"/>
              </a:ext>
            </a:extLst>
          </p:cNvPr>
          <p:cNvSpPr/>
          <p:nvPr/>
        </p:nvSpPr>
        <p:spPr>
          <a:xfrm>
            <a:off x="4328034" y="1299210"/>
            <a:ext cx="1003110" cy="35433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87933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E0382-0DF2-4848-B3D8-676C26AA7AD6}"/>
              </a:ext>
            </a:extLst>
          </p:cNvPr>
          <p:cNvSpPr>
            <a:spLocks noGrp="1"/>
          </p:cNvSpPr>
          <p:nvPr>
            <p:ph type="title"/>
          </p:nvPr>
        </p:nvSpPr>
        <p:spPr/>
        <p:txBody>
          <a:bodyPr>
            <a:normAutofit/>
          </a:bodyPr>
          <a:lstStyle/>
          <a:p>
            <a:r>
              <a:rPr lang="en-US" sz="2700" b="1">
                <a:cs typeface="Times New Roman" panose="02020603050405020304" pitchFamily="18" charset="0"/>
              </a:rPr>
              <a:t>Creating a new case</a:t>
            </a:r>
          </a:p>
        </p:txBody>
      </p:sp>
      <p:sp>
        <p:nvSpPr>
          <p:cNvPr id="4" name="Tijdelijke aanduiding voor dianummer 3">
            <a:extLst>
              <a:ext uri="{FF2B5EF4-FFF2-40B4-BE49-F238E27FC236}">
                <a16:creationId xmlns:a16="http://schemas.microsoft.com/office/drawing/2014/main" id="{7FBAD27D-7042-4B60-AB32-EC1BA3BB6646}"/>
              </a:ext>
            </a:extLst>
          </p:cNvPr>
          <p:cNvSpPr>
            <a:spLocks noGrp="1"/>
          </p:cNvSpPr>
          <p:nvPr>
            <p:ph type="sldNum" sz="quarter" idx="12"/>
          </p:nvPr>
        </p:nvSpPr>
        <p:spPr/>
        <p:txBody>
          <a:bodyPr/>
          <a:lstStyle/>
          <a:p>
            <a:fld id="{D0ACF1C0-44CE-4722-A2F0-77352D0F488E}" type="slidenum">
              <a:rPr lang="en-US" smtClean="0">
                <a:latin typeface="+mj-lt"/>
              </a:rPr>
              <a:pPr/>
              <a:t>32</a:t>
            </a:fld>
            <a:endParaRPr lang="en-US">
              <a:latin typeface="+mj-lt"/>
            </a:endParaRPr>
          </a:p>
        </p:txBody>
      </p:sp>
      <p:sp>
        <p:nvSpPr>
          <p:cNvPr id="7" name="Rechthoek 6">
            <a:extLst>
              <a:ext uri="{FF2B5EF4-FFF2-40B4-BE49-F238E27FC236}">
                <a16:creationId xmlns:a16="http://schemas.microsoft.com/office/drawing/2014/main" id="{3907FFA4-6420-4A89-BD02-605E95040D59}"/>
              </a:ext>
            </a:extLst>
          </p:cNvPr>
          <p:cNvSpPr/>
          <p:nvPr/>
        </p:nvSpPr>
        <p:spPr>
          <a:xfrm>
            <a:off x="5925575" y="1010385"/>
            <a:ext cx="2237788" cy="343537"/>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 name="Tijdelijke aanduiding voor inhoud 2">
            <a:extLst>
              <a:ext uri="{FF2B5EF4-FFF2-40B4-BE49-F238E27FC236}">
                <a16:creationId xmlns:a16="http://schemas.microsoft.com/office/drawing/2014/main" id="{3A4B623E-08BD-440D-B528-67B2A53CF1B8}"/>
              </a:ext>
            </a:extLst>
          </p:cNvPr>
          <p:cNvSpPr txBox="1">
            <a:spLocks/>
          </p:cNvSpPr>
          <p:nvPr/>
        </p:nvSpPr>
        <p:spPr>
          <a:xfrm>
            <a:off x="342271" y="1653540"/>
            <a:ext cx="8173079" cy="3364706"/>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latin typeface="+mj-lt"/>
                <a:cs typeface="Times New Roman" panose="02020603050405020304" pitchFamily="18" charset="0"/>
              </a:rPr>
              <a:t>--</a:t>
            </a:r>
            <a:r>
              <a:rPr lang="en-US" sz="1500" err="1">
                <a:latin typeface="+mj-lt"/>
                <a:cs typeface="Times New Roman" panose="02020603050405020304" pitchFamily="18" charset="0"/>
              </a:rPr>
              <a:t>compset</a:t>
            </a:r>
            <a:r>
              <a:rPr lang="en-US" sz="1500">
                <a:latin typeface="+mj-lt"/>
                <a:cs typeface="Times New Roman" panose="02020603050405020304" pitchFamily="18" charset="0"/>
              </a:rPr>
              <a:t>: COMPONENT SET argument</a:t>
            </a:r>
          </a:p>
          <a:p>
            <a:r>
              <a:rPr lang="en-US" sz="1500">
                <a:latin typeface="+mj-lt"/>
                <a:cs typeface="Times New Roman" panose="02020603050405020304" pitchFamily="18" charset="0"/>
              </a:rPr>
              <a:t>Here you specify which component models, forcing scenarios and physics options for the model. </a:t>
            </a:r>
          </a:p>
          <a:p>
            <a:endParaRPr lang="en-US" sz="1500">
              <a:latin typeface="+mj-lt"/>
              <a:cs typeface="Times New Roman" panose="02020603050405020304" pitchFamily="18" charset="0"/>
            </a:endParaRPr>
          </a:p>
          <a:p>
            <a:endParaRPr lang="en-US" sz="1500">
              <a:latin typeface="+mj-lt"/>
              <a:cs typeface="Times New Roman" panose="02020603050405020304" pitchFamily="18" charset="0"/>
            </a:endParaRPr>
          </a:p>
          <a:p>
            <a:r>
              <a:rPr lang="en-US" sz="1500">
                <a:latin typeface="+mj-lt"/>
                <a:cs typeface="Times New Roman" panose="02020603050405020304" pitchFamily="18" charset="0"/>
              </a:rPr>
              <a:t>All possible </a:t>
            </a:r>
            <a:r>
              <a:rPr lang="en-US" sz="1500" err="1">
                <a:latin typeface="+mj-lt"/>
                <a:cs typeface="Times New Roman" panose="02020603050405020304" pitchFamily="18" charset="0"/>
              </a:rPr>
              <a:t>compsets</a:t>
            </a:r>
            <a:r>
              <a:rPr lang="en-US" sz="1500">
                <a:latin typeface="+mj-lt"/>
                <a:cs typeface="Times New Roman" panose="02020603050405020304" pitchFamily="18" charset="0"/>
              </a:rPr>
              <a:t>: </a:t>
            </a:r>
            <a:br>
              <a:rPr lang="en-US" sz="1500">
                <a:latin typeface="+mj-lt"/>
                <a:cs typeface="Times New Roman" panose="02020603050405020304" pitchFamily="18" charset="0"/>
              </a:rPr>
            </a:br>
            <a:r>
              <a:rPr lang="en-US" sz="1500">
                <a:latin typeface="+mj-lt"/>
                <a:cs typeface="Times New Roman" panose="02020603050405020304" pitchFamily="18" charset="0"/>
                <a:hlinkClick r:id="rId3"/>
              </a:rPr>
              <a:t>http://www.cesm.ucar.edu/models/cesm2/config/compsets.html</a:t>
            </a:r>
            <a:r>
              <a:rPr lang="en-US" sz="1500">
                <a:latin typeface="+mj-lt"/>
                <a:cs typeface="Times New Roman" panose="02020603050405020304" pitchFamily="18" charset="0"/>
              </a:rPr>
              <a:t> </a:t>
            </a:r>
            <a:br>
              <a:rPr lang="en-US" sz="1500">
                <a:latin typeface="+mj-lt"/>
                <a:cs typeface="Times New Roman" panose="02020603050405020304" pitchFamily="18" charset="0"/>
              </a:rPr>
            </a:br>
            <a:endParaRPr lang="en-US" sz="1500">
              <a:latin typeface="+mj-lt"/>
              <a:cs typeface="Times New Roman" panose="02020603050405020304" pitchFamily="18" charset="0"/>
            </a:endParaRPr>
          </a:p>
        </p:txBody>
      </p:sp>
      <p:sp>
        <p:nvSpPr>
          <p:cNvPr id="17" name="Tijdelijke aanduiding voor inhoud 2">
            <a:extLst>
              <a:ext uri="{FF2B5EF4-FFF2-40B4-BE49-F238E27FC236}">
                <a16:creationId xmlns:a16="http://schemas.microsoft.com/office/drawing/2014/main" id="{0560A3E6-59F9-4C19-8B6F-E793B4986C80}"/>
              </a:ext>
            </a:extLst>
          </p:cNvPr>
          <p:cNvSpPr txBox="1">
            <a:spLocks/>
          </p:cNvSpPr>
          <p:nvPr/>
        </p:nvSpPr>
        <p:spPr>
          <a:xfrm>
            <a:off x="236074" y="1055526"/>
            <a:ext cx="9281160" cy="889673"/>
          </a:xfrm>
          <a:prstGeom prst="rect">
            <a:avLst/>
          </a:prstGeom>
        </p:spPr>
        <p:txBody>
          <a:bodyPr vert="horz" lIns="68580" tIns="34290" rIns="68580" bIns="34290" rtlCol="0" anchor="t">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solidFill>
                  <a:srgbClr val="00B050"/>
                </a:solidFill>
                <a:latin typeface="+mj-lt"/>
              </a:rPr>
              <a:t>./</a:t>
            </a:r>
            <a:r>
              <a:rPr lang="en-US" sz="1200" i="1" dirty="0" err="1">
                <a:solidFill>
                  <a:srgbClr val="00B050"/>
                </a:solidFill>
                <a:latin typeface="+mj-lt"/>
              </a:rPr>
              <a:t>create_newcase</a:t>
            </a:r>
            <a:r>
              <a:rPr lang="en-US" sz="1200" i="1" dirty="0">
                <a:solidFill>
                  <a:srgbClr val="00B050"/>
                </a:solidFill>
                <a:latin typeface="+mj-lt"/>
              </a:rPr>
              <a:t>    --case $VSC_SCRATCH/</a:t>
            </a:r>
            <a:r>
              <a:rPr lang="en-US" sz="1200" i="1" dirty="0" err="1">
                <a:solidFill>
                  <a:srgbClr val="00B050"/>
                </a:solidFill>
                <a:latin typeface="+mj-lt"/>
              </a:rPr>
              <a:t>cesm</a:t>
            </a:r>
            <a:r>
              <a:rPr lang="en-US" sz="1200" i="1" dirty="0">
                <a:solidFill>
                  <a:srgbClr val="00B050"/>
                </a:solidFill>
                <a:latin typeface="+mj-lt"/>
              </a:rPr>
              <a:t>/cases/control     --res f19_g17   --</a:t>
            </a:r>
            <a:r>
              <a:rPr lang="en-US" sz="1200" i="1" dirty="0" err="1">
                <a:solidFill>
                  <a:srgbClr val="00B050"/>
                </a:solidFill>
                <a:latin typeface="+mj-lt"/>
              </a:rPr>
              <a:t>compset</a:t>
            </a:r>
            <a:r>
              <a:rPr lang="en-US" sz="1200" i="1" dirty="0">
                <a:solidFill>
                  <a:srgbClr val="00B050"/>
                </a:solidFill>
                <a:latin typeface="+mj-lt"/>
              </a:rPr>
              <a:t> I2000Clm50BgcCrop     --compiler gnu –machine hydra</a:t>
            </a:r>
          </a:p>
        </p:txBody>
      </p:sp>
      <p:grpSp>
        <p:nvGrpSpPr>
          <p:cNvPr id="23" name="Groep 22">
            <a:extLst>
              <a:ext uri="{FF2B5EF4-FFF2-40B4-BE49-F238E27FC236}">
                <a16:creationId xmlns:a16="http://schemas.microsoft.com/office/drawing/2014/main" id="{62C50365-E19F-24E1-F4DE-2F96759F6432}"/>
              </a:ext>
            </a:extLst>
          </p:cNvPr>
          <p:cNvGrpSpPr/>
          <p:nvPr/>
        </p:nvGrpSpPr>
        <p:grpSpPr>
          <a:xfrm>
            <a:off x="6342510" y="2638156"/>
            <a:ext cx="2172841" cy="1650229"/>
            <a:chOff x="8456679" y="3616295"/>
            <a:chExt cx="2617722" cy="2002798"/>
          </a:xfrm>
        </p:grpSpPr>
        <p:pic>
          <p:nvPicPr>
            <p:cNvPr id="8" name="Afbeelding 7">
              <a:extLst>
                <a:ext uri="{FF2B5EF4-FFF2-40B4-BE49-F238E27FC236}">
                  <a16:creationId xmlns:a16="http://schemas.microsoft.com/office/drawing/2014/main" id="{2B08845C-B282-F265-CC8C-9CC68E75C10F}"/>
                </a:ext>
              </a:extLst>
            </p:cNvPr>
            <p:cNvPicPr>
              <a:picLocks noChangeAspect="1"/>
            </p:cNvPicPr>
            <p:nvPr/>
          </p:nvPicPr>
          <p:blipFill>
            <a:blip r:embed="rId4"/>
            <a:stretch>
              <a:fillRect/>
            </a:stretch>
          </p:blipFill>
          <p:spPr>
            <a:xfrm>
              <a:off x="8456679" y="3616295"/>
              <a:ext cx="2617722" cy="2002798"/>
            </a:xfrm>
            <a:prstGeom prst="rect">
              <a:avLst/>
            </a:prstGeom>
          </p:spPr>
        </p:pic>
        <p:sp>
          <p:nvSpPr>
            <p:cNvPr id="22" name="Rechthoek: afgeronde hoeken 21">
              <a:extLst>
                <a:ext uri="{FF2B5EF4-FFF2-40B4-BE49-F238E27FC236}">
                  <a16:creationId xmlns:a16="http://schemas.microsoft.com/office/drawing/2014/main" id="{48037177-E43D-EAF7-A894-408085AF6A6C}"/>
                </a:ext>
              </a:extLst>
            </p:cNvPr>
            <p:cNvSpPr/>
            <p:nvPr/>
          </p:nvSpPr>
          <p:spPr>
            <a:xfrm>
              <a:off x="8577263" y="4194683"/>
              <a:ext cx="957986" cy="532132"/>
            </a:xfrm>
            <a:prstGeom prst="roundRect">
              <a:avLst>
                <a:gd name="adj" fmla="val 20247"/>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grpSp>
      <p:grpSp>
        <p:nvGrpSpPr>
          <p:cNvPr id="5" name="Groep 4">
            <a:extLst>
              <a:ext uri="{FF2B5EF4-FFF2-40B4-BE49-F238E27FC236}">
                <a16:creationId xmlns:a16="http://schemas.microsoft.com/office/drawing/2014/main" id="{47A65310-07F2-D82C-DDC9-D6FA37B6B029}"/>
              </a:ext>
            </a:extLst>
          </p:cNvPr>
          <p:cNvGrpSpPr/>
          <p:nvPr/>
        </p:nvGrpSpPr>
        <p:grpSpPr>
          <a:xfrm>
            <a:off x="342272" y="2873905"/>
            <a:ext cx="8082643" cy="473291"/>
            <a:chOff x="456362" y="3831874"/>
            <a:chExt cx="10776857" cy="631054"/>
          </a:xfrm>
        </p:grpSpPr>
        <p:sp>
          <p:nvSpPr>
            <p:cNvPr id="16" name="Tijdelijke aanduiding voor inhoud 2">
              <a:extLst>
                <a:ext uri="{FF2B5EF4-FFF2-40B4-BE49-F238E27FC236}">
                  <a16:creationId xmlns:a16="http://schemas.microsoft.com/office/drawing/2014/main" id="{E7ACB605-4A42-4727-AED4-13AF456CE060}"/>
                </a:ext>
              </a:extLst>
            </p:cNvPr>
            <p:cNvSpPr txBox="1">
              <a:spLocks/>
            </p:cNvSpPr>
            <p:nvPr/>
          </p:nvSpPr>
          <p:spPr>
            <a:xfrm>
              <a:off x="456362" y="3831874"/>
              <a:ext cx="10776857" cy="63105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latin typeface="+mj-lt"/>
                  <a:cs typeface="Times New Roman" panose="02020603050405020304" pitchFamily="18" charset="0"/>
                </a:rPr>
                <a:t>Our control </a:t>
              </a:r>
              <a:r>
                <a:rPr lang="en-US" sz="2100" err="1">
                  <a:latin typeface="+mj-lt"/>
                  <a:cs typeface="Times New Roman" panose="02020603050405020304" pitchFamily="18" charset="0"/>
                </a:rPr>
                <a:t>compset</a:t>
              </a:r>
              <a:r>
                <a:rPr lang="en-US" sz="2100">
                  <a:latin typeface="+mj-lt"/>
                  <a:cs typeface="Times New Roman" panose="02020603050405020304" pitchFamily="18" charset="0"/>
                </a:rPr>
                <a:t>: </a:t>
              </a:r>
              <a:r>
                <a:rPr lang="en-US" sz="2100" b="1">
                  <a:latin typeface="+mj-lt"/>
                  <a:cs typeface="Times New Roman" panose="02020603050405020304" pitchFamily="18" charset="0"/>
                </a:rPr>
                <a:t>I2000Clm50BgcCrop</a:t>
              </a:r>
              <a:endParaRPr lang="en-US" sz="2100">
                <a:latin typeface="+mj-lt"/>
                <a:cs typeface="Times New Roman" panose="02020603050405020304" pitchFamily="18" charset="0"/>
              </a:endParaRPr>
            </a:p>
          </p:txBody>
        </p:sp>
        <p:cxnSp>
          <p:nvCxnSpPr>
            <p:cNvPr id="25" name="Rechte verbindingslijn met pijl 24">
              <a:extLst>
                <a:ext uri="{FF2B5EF4-FFF2-40B4-BE49-F238E27FC236}">
                  <a16:creationId xmlns:a16="http://schemas.microsoft.com/office/drawing/2014/main" id="{35C902E5-D53C-890E-F2A5-5C136F6F7348}"/>
                </a:ext>
              </a:extLst>
            </p:cNvPr>
            <p:cNvCxnSpPr>
              <a:cxnSpLocks/>
            </p:cNvCxnSpPr>
            <p:nvPr/>
          </p:nvCxnSpPr>
          <p:spPr>
            <a:xfrm>
              <a:off x="6502205" y="4147401"/>
              <a:ext cx="2075058" cy="3004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hthoek 5">
            <a:extLst>
              <a:ext uri="{FF2B5EF4-FFF2-40B4-BE49-F238E27FC236}">
                <a16:creationId xmlns:a16="http://schemas.microsoft.com/office/drawing/2014/main" id="{31389AD0-7825-2465-BE9F-1F1B2D01D884}"/>
              </a:ext>
            </a:extLst>
          </p:cNvPr>
          <p:cNvSpPr/>
          <p:nvPr/>
        </p:nvSpPr>
        <p:spPr>
          <a:xfrm rot="20665672">
            <a:off x="7246514" y="2708828"/>
            <a:ext cx="908111" cy="189266"/>
          </a:xfrm>
          <a:prstGeom prst="rect">
            <a:avLst/>
          </a:prstGeom>
          <a:noFill/>
          <a:ln>
            <a:solidFill>
              <a:srgbClr val="BE26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900" err="1">
                <a:solidFill>
                  <a:srgbClr val="BE2633"/>
                </a:solidFill>
              </a:rPr>
              <a:t>prescribed</a:t>
            </a:r>
            <a:endParaRPr lang="en-US" sz="900">
              <a:solidFill>
                <a:srgbClr val="BE2633"/>
              </a:solidFill>
            </a:endParaRPr>
          </a:p>
        </p:txBody>
      </p:sp>
    </p:spTree>
    <p:extLst>
      <p:ext uri="{BB962C8B-B14F-4D97-AF65-F5344CB8AC3E}">
        <p14:creationId xmlns:p14="http://schemas.microsoft.com/office/powerpoint/2010/main" val="89083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33</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2049780" y="664532"/>
            <a:ext cx="262898" cy="198917"/>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4777740" y="1790700"/>
            <a:ext cx="990600" cy="16002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6903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34</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2339340" y="683086"/>
            <a:ext cx="883920" cy="208454"/>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87140" y="2161402"/>
            <a:ext cx="1851660" cy="276999"/>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43554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35</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3238500" y="664532"/>
            <a:ext cx="1005832" cy="198916"/>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87140" y="2438401"/>
            <a:ext cx="3147060" cy="276999"/>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925273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7326920-BC37-4196-ABC6-174E1B4083A2}"/>
              </a:ext>
            </a:extLst>
          </p:cNvPr>
          <p:cNvSpPr>
            <a:spLocks noGrp="1"/>
          </p:cNvSpPr>
          <p:nvPr>
            <p:ph type="sldNum" sz="quarter" idx="12"/>
          </p:nvPr>
        </p:nvSpPr>
        <p:spPr/>
        <p:txBody>
          <a:bodyPr/>
          <a:lstStyle/>
          <a:p>
            <a:fld id="{D0ACF1C0-44CE-4722-A2F0-77352D0F488E}" type="slidenum">
              <a:rPr lang="en-US" smtClean="0"/>
              <a:pPr/>
              <a:t>36</a:t>
            </a:fld>
            <a:endParaRPr lang="en-US"/>
          </a:p>
        </p:txBody>
      </p:sp>
      <p:pic>
        <p:nvPicPr>
          <p:cNvPr id="5" name="Tijdelijke aanduiding voor inhoud 4">
            <a:extLst>
              <a:ext uri="{FF2B5EF4-FFF2-40B4-BE49-F238E27FC236}">
                <a16:creationId xmlns:a16="http://schemas.microsoft.com/office/drawing/2014/main" id="{6415C796-261D-4ECA-81B1-BE116572CE49}"/>
              </a:ext>
            </a:extLst>
          </p:cNvPr>
          <p:cNvPicPr>
            <a:picLocks noGrp="1" noChangeAspect="1"/>
          </p:cNvPicPr>
          <p:nvPr>
            <p:ph idx="1"/>
          </p:nvPr>
        </p:nvPicPr>
        <p:blipFill>
          <a:blip r:embed="rId3"/>
          <a:stretch>
            <a:fillRect/>
          </a:stretch>
        </p:blipFill>
        <p:spPr>
          <a:xfrm>
            <a:off x="148590" y="664533"/>
            <a:ext cx="8995410" cy="3814435"/>
          </a:xfrm>
          <a:prstGeom prst="rect">
            <a:avLst/>
          </a:prstGeom>
        </p:spPr>
      </p:pic>
      <p:sp>
        <p:nvSpPr>
          <p:cNvPr id="3" name="Tekstvak 2">
            <a:extLst>
              <a:ext uri="{FF2B5EF4-FFF2-40B4-BE49-F238E27FC236}">
                <a16:creationId xmlns:a16="http://schemas.microsoft.com/office/drawing/2014/main" id="{F3FCA7DA-8C12-454F-9436-76AA0214972D}"/>
              </a:ext>
            </a:extLst>
          </p:cNvPr>
          <p:cNvSpPr txBox="1"/>
          <p:nvPr/>
        </p:nvSpPr>
        <p:spPr>
          <a:xfrm>
            <a:off x="31242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short name</a:t>
            </a:r>
          </a:p>
        </p:txBody>
      </p:sp>
      <p:sp>
        <p:nvSpPr>
          <p:cNvPr id="6" name="Tekstvak 5">
            <a:extLst>
              <a:ext uri="{FF2B5EF4-FFF2-40B4-BE49-F238E27FC236}">
                <a16:creationId xmlns:a16="http://schemas.microsoft.com/office/drawing/2014/main" id="{A3E49241-2322-4190-A0CE-8CD105F561D4}"/>
              </a:ext>
            </a:extLst>
          </p:cNvPr>
          <p:cNvSpPr txBox="1"/>
          <p:nvPr/>
        </p:nvSpPr>
        <p:spPr>
          <a:xfrm>
            <a:off x="4038600" y="188618"/>
            <a:ext cx="1600200" cy="253916"/>
          </a:xfrm>
          <a:prstGeom prst="rect">
            <a:avLst/>
          </a:prstGeom>
          <a:noFill/>
        </p:spPr>
        <p:txBody>
          <a:bodyPr wrap="square" rtlCol="0">
            <a:spAutoFit/>
          </a:bodyPr>
          <a:lstStyle/>
          <a:p>
            <a:r>
              <a:rPr lang="en-US" sz="1050" err="1">
                <a:solidFill>
                  <a:srgbClr val="FF6600"/>
                </a:solidFill>
              </a:rPr>
              <a:t>Compset</a:t>
            </a:r>
            <a:r>
              <a:rPr lang="en-US" sz="1050">
                <a:solidFill>
                  <a:srgbClr val="FF6600"/>
                </a:solidFill>
              </a:rPr>
              <a:t> long name</a:t>
            </a:r>
          </a:p>
        </p:txBody>
      </p:sp>
      <p:cxnSp>
        <p:nvCxnSpPr>
          <p:cNvPr id="8" name="Rechte verbindingslijn met pijl 7">
            <a:extLst>
              <a:ext uri="{FF2B5EF4-FFF2-40B4-BE49-F238E27FC236}">
                <a16:creationId xmlns:a16="http://schemas.microsoft.com/office/drawing/2014/main" id="{1AB44918-FF9E-48B2-A927-F15144908960}"/>
              </a:ext>
            </a:extLst>
          </p:cNvPr>
          <p:cNvCxnSpPr/>
          <p:nvPr/>
        </p:nvCxnSpPr>
        <p:spPr>
          <a:xfrm flipV="1">
            <a:off x="1112520" y="465617"/>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CE291FB5-0330-45CC-BDD4-8460DD3A7FA0}"/>
              </a:ext>
            </a:extLst>
          </p:cNvPr>
          <p:cNvCxnSpPr/>
          <p:nvPr/>
        </p:nvCxnSpPr>
        <p:spPr>
          <a:xfrm flipV="1">
            <a:off x="4838700" y="465616"/>
            <a:ext cx="0" cy="19891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07949D4C-A1F9-430C-B970-EDC98DD6E9B8}"/>
              </a:ext>
            </a:extLst>
          </p:cNvPr>
          <p:cNvSpPr/>
          <p:nvPr/>
        </p:nvSpPr>
        <p:spPr>
          <a:xfrm>
            <a:off x="2823210" y="4437993"/>
            <a:ext cx="8846812" cy="253916"/>
          </a:xfrm>
          <a:prstGeom prst="rect">
            <a:avLst/>
          </a:prstGeom>
        </p:spPr>
        <p:txBody>
          <a:bodyPr wrap="square">
            <a:spAutoFit/>
          </a:bodyPr>
          <a:lstStyle/>
          <a:p>
            <a:r>
              <a:rPr lang="en-US" sz="1050"/>
              <a:t>All possible </a:t>
            </a:r>
            <a:r>
              <a:rPr lang="en-US" sz="1050" err="1"/>
              <a:t>compsets</a:t>
            </a:r>
            <a:r>
              <a:rPr lang="en-US" sz="1050"/>
              <a:t>:  </a:t>
            </a:r>
            <a:r>
              <a:rPr lang="en-US" sz="1050">
                <a:hlinkClick r:id="rId4"/>
              </a:rPr>
              <a:t>http://www.cesm.ucar.edu/models/cesm2/config/compsets.html</a:t>
            </a:r>
            <a:r>
              <a:rPr lang="en-US" sz="1050"/>
              <a:t> </a:t>
            </a:r>
          </a:p>
        </p:txBody>
      </p:sp>
      <p:sp>
        <p:nvSpPr>
          <p:cNvPr id="11" name="Rechthoek 10">
            <a:extLst>
              <a:ext uri="{FF2B5EF4-FFF2-40B4-BE49-F238E27FC236}">
                <a16:creationId xmlns:a16="http://schemas.microsoft.com/office/drawing/2014/main" id="{8238115E-79CB-446F-AE1C-09DDD2F1FDCA}"/>
              </a:ext>
            </a:extLst>
          </p:cNvPr>
          <p:cNvSpPr/>
          <p:nvPr/>
        </p:nvSpPr>
        <p:spPr>
          <a:xfrm>
            <a:off x="4221480" y="692298"/>
            <a:ext cx="2400301" cy="171150"/>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hthoek 11">
            <a:extLst>
              <a:ext uri="{FF2B5EF4-FFF2-40B4-BE49-F238E27FC236}">
                <a16:creationId xmlns:a16="http://schemas.microsoft.com/office/drawing/2014/main" id="{069B49A5-A166-431A-822C-533D36DC6E02}"/>
              </a:ext>
            </a:extLst>
          </p:cNvPr>
          <p:cNvSpPr/>
          <p:nvPr/>
        </p:nvSpPr>
        <p:spPr>
          <a:xfrm>
            <a:off x="3779520" y="2796541"/>
            <a:ext cx="4724400" cy="1612043"/>
          </a:xfrm>
          <a:prstGeom prst="rect">
            <a:avLst/>
          </a:prstGeom>
          <a:noFill/>
          <a:ln w="38100">
            <a:solidFill>
              <a:srgbClr val="003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01128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5C9EC-92A6-48C0-B037-B09C4CCBDFE2}"/>
              </a:ext>
            </a:extLst>
          </p:cNvPr>
          <p:cNvSpPr>
            <a:spLocks noGrp="1"/>
          </p:cNvSpPr>
          <p:nvPr>
            <p:ph type="title"/>
          </p:nvPr>
        </p:nvSpPr>
        <p:spPr/>
        <p:txBody>
          <a:bodyPr>
            <a:normAutofit/>
          </a:bodyPr>
          <a:lstStyle/>
          <a:p>
            <a:r>
              <a:rPr lang="en-US" sz="2700" b="1">
                <a:cs typeface="Times New Roman" panose="02020603050405020304" pitchFamily="18" charset="0"/>
              </a:rPr>
              <a:t>1. Creating a case</a:t>
            </a:r>
          </a:p>
        </p:txBody>
      </p:sp>
      <p:sp>
        <p:nvSpPr>
          <p:cNvPr id="3" name="Tijdelijke aanduiding voor inhoud 2">
            <a:extLst>
              <a:ext uri="{FF2B5EF4-FFF2-40B4-BE49-F238E27FC236}">
                <a16:creationId xmlns:a16="http://schemas.microsoft.com/office/drawing/2014/main" id="{D4D7E0FE-3ECB-4AF6-A78D-C44221AD7BA2}"/>
              </a:ext>
            </a:extLst>
          </p:cNvPr>
          <p:cNvSpPr>
            <a:spLocks noGrp="1"/>
          </p:cNvSpPr>
          <p:nvPr>
            <p:ph idx="1"/>
          </p:nvPr>
        </p:nvSpPr>
        <p:spPr>
          <a:xfrm>
            <a:off x="232913" y="1180118"/>
            <a:ext cx="8969402" cy="3263504"/>
          </a:xfrm>
        </p:spPr>
        <p:txBody>
          <a:bodyPr spcFirstLastPara="1" vert="horz" wrap="square" lIns="68580" tIns="34290" rIns="68580" bIns="34290" rtlCol="0" anchor="t" anchorCtr="0">
            <a:normAutofit/>
          </a:bodyPr>
          <a:lstStyle/>
          <a:p>
            <a:r>
              <a:rPr lang="en-US" noProof="0" dirty="0">
                <a:latin typeface="+mj-lt"/>
                <a:cs typeface="Times New Roman" panose="02020603050405020304" pitchFamily="18" charset="0"/>
              </a:rPr>
              <a:t>Navigate to </a:t>
            </a:r>
            <a:r>
              <a:rPr lang="en-US" noProof="0" dirty="0" err="1">
                <a:latin typeface="+mj-lt"/>
                <a:cs typeface="Times New Roman" panose="02020603050405020304" pitchFamily="18" charset="0"/>
              </a:rPr>
              <a:t>cesm</a:t>
            </a:r>
            <a:r>
              <a:rPr lang="en-US" noProof="0" dirty="0">
                <a:latin typeface="+mj-lt"/>
                <a:cs typeface="Times New Roman" panose="02020603050405020304" pitchFamily="18" charset="0"/>
              </a:rPr>
              <a:t> source code*: </a:t>
            </a:r>
            <a:br>
              <a:rPr lang="en-US" noProof="0"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/sources/ctsm-5.2.0/</a:t>
            </a:r>
            <a:r>
              <a:rPr lang="en-US" sz="1500" i="1" dirty="0" err="1">
                <a:solidFill>
                  <a:srgbClr val="00B050"/>
                </a:solidFill>
                <a:latin typeface="+mj-lt"/>
                <a:cs typeface="Times New Roman" panose="02020603050405020304" pitchFamily="18" charset="0"/>
              </a:rPr>
              <a:t>cime</a:t>
            </a:r>
            <a:r>
              <a:rPr lang="en-US" sz="1500" i="1" dirty="0">
                <a:solidFill>
                  <a:srgbClr val="00B050"/>
                </a:solidFill>
                <a:latin typeface="+mj-lt"/>
                <a:cs typeface="Times New Roman" panose="02020603050405020304" pitchFamily="18" charset="0"/>
              </a:rPr>
              <a:t>/scripts</a:t>
            </a:r>
            <a:endParaRPr lang="en-US" i="1" dirty="0">
              <a:solidFill>
                <a:srgbClr val="00B050"/>
              </a:solidFill>
              <a:latin typeface="+mj-lt"/>
              <a:cs typeface="Times New Roman" panose="02020603050405020304" pitchFamily="18" charset="0"/>
            </a:endParaRPr>
          </a:p>
          <a:p>
            <a:r>
              <a:rPr lang="en-US" noProof="0" dirty="0">
                <a:latin typeface="+mj-lt"/>
                <a:cs typeface="Times New Roman" panose="02020603050405020304" pitchFamily="18" charset="0"/>
              </a:rPr>
              <a:t>Invoke the create a </a:t>
            </a:r>
            <a:r>
              <a:rPr lang="en-US" noProof="0" dirty="0" err="1">
                <a:latin typeface="+mj-lt"/>
                <a:cs typeface="Times New Roman" panose="02020603050405020304" pitchFamily="18" charset="0"/>
              </a:rPr>
              <a:t>newcase</a:t>
            </a:r>
            <a:r>
              <a:rPr lang="en-US" noProof="0" dirty="0">
                <a:latin typeface="+mj-lt"/>
                <a:cs typeface="Times New Roman" panose="02020603050405020304" pitchFamily="18" charset="0"/>
              </a:rPr>
              <a:t>-script                                                                                 </a:t>
            </a:r>
            <a:r>
              <a:rPr lang="en-US" sz="1200" i="1" dirty="0">
                <a:solidFill>
                  <a:srgbClr val="00B050"/>
                </a:solidFill>
                <a:latin typeface="+mj-lt"/>
                <a:cs typeface="Times New Roman" panose="02020603050405020304" pitchFamily="18" charset="0"/>
              </a:rPr>
              <a:t>./</a:t>
            </a:r>
            <a:r>
              <a:rPr lang="en-US" sz="1200" i="1" dirty="0" err="1">
                <a:solidFill>
                  <a:srgbClr val="00B050"/>
                </a:solidFill>
                <a:latin typeface="+mj-lt"/>
                <a:cs typeface="Times New Roman" panose="02020603050405020304" pitchFamily="18" charset="0"/>
              </a:rPr>
              <a:t>create_newcase</a:t>
            </a:r>
            <a:r>
              <a:rPr lang="en-US" sz="1200" i="1" dirty="0">
                <a:solidFill>
                  <a:srgbClr val="00B050"/>
                </a:solidFill>
                <a:latin typeface="+mj-lt"/>
                <a:cs typeface="Times New Roman" panose="02020603050405020304" pitchFamily="18" charset="0"/>
              </a:rPr>
              <a:t>    --case   $VSC_SCRATCH/</a:t>
            </a:r>
            <a:r>
              <a:rPr lang="en-US" sz="1200" i="1" dirty="0" err="1">
                <a:solidFill>
                  <a:srgbClr val="00B050"/>
                </a:solidFill>
                <a:latin typeface="+mj-lt"/>
                <a:cs typeface="Times New Roman" panose="02020603050405020304" pitchFamily="18" charset="0"/>
              </a:rPr>
              <a:t>cesm</a:t>
            </a:r>
            <a:r>
              <a:rPr lang="en-US" sz="1200" i="1" dirty="0">
                <a:solidFill>
                  <a:srgbClr val="00B050"/>
                </a:solidFill>
                <a:latin typeface="+mj-lt"/>
                <a:cs typeface="Times New Roman" panose="02020603050405020304" pitchFamily="18" charset="0"/>
              </a:rPr>
              <a:t>/cases/control     --res f19_g17   --</a:t>
            </a:r>
            <a:r>
              <a:rPr lang="en-US" sz="1200" i="1" dirty="0" err="1">
                <a:solidFill>
                  <a:srgbClr val="00B050"/>
                </a:solidFill>
                <a:latin typeface="+mj-lt"/>
                <a:cs typeface="Times New Roman" panose="02020603050405020304" pitchFamily="18" charset="0"/>
              </a:rPr>
              <a:t>compset</a:t>
            </a:r>
            <a:r>
              <a:rPr lang="en-US" sz="1200" i="1" dirty="0">
                <a:solidFill>
                  <a:srgbClr val="00B050"/>
                </a:solidFill>
                <a:latin typeface="+mj-lt"/>
                <a:cs typeface="Times New Roman" panose="02020603050405020304" pitchFamily="18" charset="0"/>
              </a:rPr>
              <a:t> I2000Clm50Fates     --compiler gnu  --machine hydra --run-unsupported</a:t>
            </a:r>
          </a:p>
          <a:p>
            <a:r>
              <a:rPr lang="en-US" noProof="0" dirty="0">
                <a:latin typeface="+mj-lt"/>
                <a:cs typeface="Times New Roman" panose="02020603050405020304" pitchFamily="18" charset="0"/>
              </a:rPr>
              <a:t>Go to the cases directory* and view the different files in your newly created case!</a:t>
            </a:r>
          </a:p>
          <a:p>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/cases/control</a:t>
            </a:r>
            <a:br>
              <a:rPr lang="en-US" sz="1500" i="1" dirty="0">
                <a:latin typeface="+mj-lt"/>
                <a:cs typeface="Times New Roman" panose="02020603050405020304" pitchFamily="18" charset="0"/>
              </a:rPr>
            </a:br>
            <a:r>
              <a:rPr lang="en-US" sz="1500" i="1" dirty="0">
                <a:solidFill>
                  <a:srgbClr val="00B050"/>
                </a:solidFill>
                <a:latin typeface="+mj-lt"/>
                <a:cs typeface="Times New Roman" panose="02020603050405020304" pitchFamily="18" charset="0"/>
              </a:rPr>
              <a:t>ls</a:t>
            </a:r>
          </a:p>
        </p:txBody>
      </p:sp>
      <p:sp>
        <p:nvSpPr>
          <p:cNvPr id="4" name="Tijdelijke aanduiding voor dianummer 3">
            <a:extLst>
              <a:ext uri="{FF2B5EF4-FFF2-40B4-BE49-F238E27FC236}">
                <a16:creationId xmlns:a16="http://schemas.microsoft.com/office/drawing/2014/main" id="{2C164D8A-5276-435E-BDFB-05D34AF79EC9}"/>
              </a:ext>
            </a:extLst>
          </p:cNvPr>
          <p:cNvSpPr>
            <a:spLocks noGrp="1"/>
          </p:cNvSpPr>
          <p:nvPr>
            <p:ph type="sldNum" sz="quarter" idx="12"/>
          </p:nvPr>
        </p:nvSpPr>
        <p:spPr/>
        <p:txBody>
          <a:bodyPr/>
          <a:lstStyle/>
          <a:p>
            <a:fld id="{D0ACF1C0-44CE-4722-A2F0-77352D0F488E}" type="slidenum">
              <a:rPr lang="en-US" smtClean="0">
                <a:latin typeface="+mj-lt"/>
              </a:rPr>
              <a:pPr/>
              <a:t>37</a:t>
            </a:fld>
            <a:endParaRPr lang="en-US">
              <a:latin typeface="+mj-lt"/>
            </a:endParaRPr>
          </a:p>
        </p:txBody>
      </p:sp>
      <p:pic>
        <p:nvPicPr>
          <p:cNvPr id="5" name="Afbeelding 5">
            <a:extLst>
              <a:ext uri="{FF2B5EF4-FFF2-40B4-BE49-F238E27FC236}">
                <a16:creationId xmlns:a16="http://schemas.microsoft.com/office/drawing/2014/main" id="{B6323FB7-09EB-574D-5DAA-652DFE0E3C57}"/>
              </a:ext>
            </a:extLst>
          </p:cNvPr>
          <p:cNvPicPr>
            <a:picLocks noChangeAspect="1"/>
          </p:cNvPicPr>
          <p:nvPr/>
        </p:nvPicPr>
        <p:blipFill>
          <a:blip r:embed="rId3"/>
          <a:srcRect r="81474" b="62676"/>
          <a:stretch/>
        </p:blipFill>
        <p:spPr>
          <a:xfrm>
            <a:off x="6675464" y="273844"/>
            <a:ext cx="1259082" cy="1515458"/>
          </a:xfrm>
          <a:prstGeom prst="rect">
            <a:avLst/>
          </a:prstGeom>
        </p:spPr>
      </p:pic>
      <p:sp>
        <p:nvSpPr>
          <p:cNvPr id="6" name="TextBox 5">
            <a:extLst>
              <a:ext uri="{FF2B5EF4-FFF2-40B4-BE49-F238E27FC236}">
                <a16:creationId xmlns:a16="http://schemas.microsoft.com/office/drawing/2014/main" id="{797A5E0B-96D3-A668-5EA8-458A945C13BD}"/>
              </a:ext>
            </a:extLst>
          </p:cNvPr>
          <p:cNvSpPr txBox="1"/>
          <p:nvPr/>
        </p:nvSpPr>
        <p:spPr>
          <a:xfrm>
            <a:off x="6890140" y="1718188"/>
            <a:ext cx="878767" cy="253916"/>
          </a:xfrm>
          <a:prstGeom prst="rect">
            <a:avLst/>
          </a:prstGeom>
          <a:noFill/>
        </p:spPr>
        <p:txBody>
          <a:bodyPr wrap="none" rtlCol="0">
            <a:spAutoFit/>
          </a:bodyPr>
          <a:lstStyle/>
          <a:p>
            <a:r>
              <a:rPr lang="en-US" sz="1050" b="1" i="1"/>
              <a:t>Your turn!!</a:t>
            </a:r>
            <a:endParaRPr lang="en-BE" sz="1050" b="1" i="1"/>
          </a:p>
        </p:txBody>
      </p:sp>
    </p:spTree>
    <p:extLst>
      <p:ext uri="{BB962C8B-B14F-4D97-AF65-F5344CB8AC3E}">
        <p14:creationId xmlns:p14="http://schemas.microsoft.com/office/powerpoint/2010/main" val="2562647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create_newcase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Set up </a:t>
            </a:r>
            <a:r>
              <a:rPr lang="en-US" noProof="0">
                <a:latin typeface="+mj-lt"/>
                <a:cs typeface="Times New Roman" panose="02020603050405020304" pitchFamily="18" charset="0"/>
              </a:rPr>
              <a:t>the case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case.setup</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38</a:t>
            </a:fld>
            <a:endParaRPr lang="en-US">
              <a:latin typeface="+mj-lt"/>
            </a:endParaRPr>
          </a:p>
        </p:txBody>
      </p:sp>
    </p:spTree>
    <p:extLst>
      <p:ext uri="{BB962C8B-B14F-4D97-AF65-F5344CB8AC3E}">
        <p14:creationId xmlns:p14="http://schemas.microsoft.com/office/powerpoint/2010/main" val="3103605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473792" y="1199612"/>
            <a:ext cx="8375240" cy="3263504"/>
          </a:xfrm>
        </p:spPr>
        <p:txBody>
          <a:bodyPr spcFirstLastPara="1" vert="horz" wrap="square" lIns="68580" tIns="34290" rIns="68580" bIns="34290" rtlCol="0" anchor="t" anchorCtr="0">
            <a:normAutofit/>
          </a:bodyPr>
          <a:lstStyle/>
          <a:p>
            <a:r>
              <a:rPr lang="en-US" dirty="0">
                <a:latin typeface="+mj-lt"/>
                <a:cs typeface="Times New Roman"/>
              </a:rPr>
              <a:t>Before setting up the model run, we need to specify the run configurations (e.g., computational resources to use, how long should be the run, etc.):  </a:t>
            </a:r>
          </a:p>
          <a:p>
            <a:r>
              <a:rPr lang="en-US" dirty="0">
                <a:latin typeface="+mj-lt"/>
                <a:cs typeface="Times New Roman"/>
              </a:rPr>
              <a:t>Open the </a:t>
            </a:r>
            <a:r>
              <a:rPr lang="en-US" b="1" dirty="0">
                <a:latin typeface="+mj-lt"/>
                <a:cs typeface="Times New Roman"/>
              </a:rPr>
              <a:t>env_run.xml</a:t>
            </a:r>
            <a:r>
              <a:rPr lang="en-US" dirty="0">
                <a:latin typeface="+mj-lt"/>
                <a:cs typeface="Times New Roman"/>
              </a:rPr>
              <a:t> file and try to find:</a:t>
            </a:r>
          </a:p>
          <a:p>
            <a:pPr marL="0" indent="0">
              <a:buNone/>
            </a:pPr>
            <a:r>
              <a:rPr lang="en-US" dirty="0">
                <a:latin typeface="+mj-lt"/>
                <a:cs typeface="Times New Roman"/>
              </a:rPr>
              <a:t>- What is the default year your simulation will start?</a:t>
            </a:r>
          </a:p>
          <a:p>
            <a:pPr marL="0" indent="0">
              <a:buNone/>
            </a:pPr>
            <a:r>
              <a:rPr lang="en-US" dirty="0">
                <a:latin typeface="+mj-lt"/>
                <a:cs typeface="Times New Roman"/>
              </a:rPr>
              <a:t>- For how long it will run (a few days, months or years)?</a:t>
            </a:r>
          </a:p>
          <a:p>
            <a:endParaRPr lang="en-US" dirty="0">
              <a:latin typeface="+mj-lt"/>
              <a:cs typeface="Times New Roman"/>
            </a:endParaRPr>
          </a:p>
          <a:p>
            <a:endParaRPr lang="en-US" i="1"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39</a:t>
            </a:fld>
            <a:endParaRPr lang="en-US">
              <a:latin typeface="+mj-lt"/>
            </a:endParaRPr>
          </a:p>
        </p:txBody>
      </p:sp>
    </p:spTree>
    <p:extLst>
      <p:ext uri="{BB962C8B-B14F-4D97-AF65-F5344CB8AC3E}">
        <p14:creationId xmlns:p14="http://schemas.microsoft.com/office/powerpoint/2010/main" val="58903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grpSp>
        <p:nvGrpSpPr>
          <p:cNvPr id="194" name="Google Shape;194;p32"/>
          <p:cNvGrpSpPr/>
          <p:nvPr/>
        </p:nvGrpSpPr>
        <p:grpSpPr>
          <a:xfrm>
            <a:off x="510266" y="2203710"/>
            <a:ext cx="8568346" cy="1872219"/>
            <a:chOff x="-1" y="0"/>
            <a:chExt cx="12186526" cy="3550577"/>
          </a:xfrm>
        </p:grpSpPr>
        <p:pic>
          <p:nvPicPr>
            <p:cNvPr id="195" name="Google Shape;195;p32" descr="image1.png"/>
            <p:cNvPicPr preferRelativeResize="0"/>
            <p:nvPr/>
          </p:nvPicPr>
          <p:blipFill rotWithShape="1">
            <a:blip r:embed="rId3">
              <a:alphaModFix/>
            </a:blip>
            <a:srcRect/>
            <a:stretch/>
          </p:blipFill>
          <p:spPr>
            <a:xfrm>
              <a:off x="7229979" y="143285"/>
              <a:ext cx="4956546" cy="3407292"/>
            </a:xfrm>
            <a:prstGeom prst="rect">
              <a:avLst/>
            </a:prstGeom>
            <a:noFill/>
            <a:ln>
              <a:noFill/>
            </a:ln>
          </p:spPr>
        </p:pic>
        <p:sp>
          <p:nvSpPr>
            <p:cNvPr id="196" name="Google Shape;196;p32"/>
            <p:cNvSpPr/>
            <p:nvPr/>
          </p:nvSpPr>
          <p:spPr>
            <a:xfrm>
              <a:off x="1538539" y="1243551"/>
              <a:ext cx="66300" cy="1485300"/>
            </a:xfrm>
            <a:prstGeom prst="rect">
              <a:avLst/>
            </a:prstGeom>
            <a:solidFill>
              <a:srgbClr val="984807"/>
            </a:solidFill>
            <a:ln w="9525" cap="flat" cmpd="sng">
              <a:solidFill>
                <a:srgbClr val="804000"/>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197" name="Google Shape;197;p32"/>
            <p:cNvSpPr/>
            <p:nvPr/>
          </p:nvSpPr>
          <p:spPr>
            <a:xfrm>
              <a:off x="136982" y="809752"/>
              <a:ext cx="2829300" cy="433800"/>
            </a:xfrm>
            <a:prstGeom prst="roundRect">
              <a:avLst>
                <a:gd name="adj" fmla="val 16667"/>
              </a:avLst>
            </a:prstGeom>
            <a:solidFill>
              <a:srgbClr val="408000"/>
            </a:solidFill>
            <a:ln w="9525" cap="flat" cmpd="sng">
              <a:solidFill>
                <a:srgbClr val="4F622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198" name="Google Shape;198;p32"/>
            <p:cNvSpPr txBox="1"/>
            <p:nvPr/>
          </p:nvSpPr>
          <p:spPr>
            <a:xfrm>
              <a:off x="7913540" y="0"/>
              <a:ext cx="38499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Stochastic Individual Model</a:t>
              </a:r>
              <a:endParaRPr sz="900"/>
            </a:p>
          </p:txBody>
        </p:sp>
        <p:sp>
          <p:nvSpPr>
            <p:cNvPr id="199" name="Google Shape;199;p32"/>
            <p:cNvSpPr txBox="1"/>
            <p:nvPr/>
          </p:nvSpPr>
          <p:spPr>
            <a:xfrm>
              <a:off x="342580" y="0"/>
              <a:ext cx="21477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Big Leaf Model</a:t>
              </a:r>
              <a:endParaRPr sz="900"/>
            </a:p>
          </p:txBody>
        </p:sp>
        <p:sp>
          <p:nvSpPr>
            <p:cNvPr id="200" name="Google Shape;200;p32"/>
            <p:cNvSpPr txBox="1"/>
            <p:nvPr/>
          </p:nvSpPr>
          <p:spPr>
            <a:xfrm>
              <a:off x="4638500" y="0"/>
              <a:ext cx="2006400" cy="537300"/>
            </a:xfrm>
            <a:prstGeom prst="rect">
              <a:avLst/>
            </a:prstGeom>
            <a:noFill/>
            <a:ln>
              <a:noFill/>
            </a:ln>
          </p:spPr>
          <p:txBody>
            <a:bodyPr spcFirstLastPara="1" wrap="square" lIns="29450" tIns="29450" rIns="29450" bIns="29450" anchor="t" anchorCtr="0">
              <a:noAutofit/>
            </a:bodyPr>
            <a:lstStyle/>
            <a:p>
              <a:pPr marL="0" marR="0" lvl="0" indent="0" algn="l" rtl="0">
                <a:lnSpc>
                  <a:spcPct val="100000"/>
                </a:lnSpc>
                <a:spcBef>
                  <a:spcPts val="0"/>
                </a:spcBef>
                <a:spcAft>
                  <a:spcPts val="0"/>
                </a:spcAft>
                <a:buClr>
                  <a:srgbClr val="000000"/>
                </a:buClr>
                <a:buFont typeface="Calibri"/>
                <a:buNone/>
              </a:pPr>
              <a:r>
                <a:rPr lang="en" sz="1200" b="0" i="0" u="none" strike="noStrike" cap="none">
                  <a:solidFill>
                    <a:srgbClr val="000000"/>
                  </a:solidFill>
                  <a:latin typeface="Calibri"/>
                  <a:ea typeface="Calibri"/>
                  <a:cs typeface="Calibri"/>
                  <a:sym typeface="Calibri"/>
                </a:rPr>
                <a:t>Cohort model</a:t>
              </a:r>
              <a:endParaRPr sz="900"/>
            </a:p>
          </p:txBody>
        </p:sp>
        <p:pic>
          <p:nvPicPr>
            <p:cNvPr id="201" name="Google Shape;201;p32" descr="image2.tif"/>
            <p:cNvPicPr preferRelativeResize="0"/>
            <p:nvPr/>
          </p:nvPicPr>
          <p:blipFill rotWithShape="1">
            <a:blip r:embed="rId4">
              <a:alphaModFix/>
            </a:blip>
            <a:srcRect l="60048" t="40006" r="21851" b="37406"/>
            <a:stretch/>
          </p:blipFill>
          <p:spPr>
            <a:xfrm>
              <a:off x="4648431" y="763745"/>
              <a:ext cx="2355428" cy="2241489"/>
            </a:xfrm>
            <a:prstGeom prst="rect">
              <a:avLst/>
            </a:prstGeom>
            <a:noFill/>
            <a:ln>
              <a:noFill/>
            </a:ln>
          </p:spPr>
        </p:pic>
        <p:sp>
          <p:nvSpPr>
            <p:cNvPr id="202" name="Google Shape;202;p32"/>
            <p:cNvSpPr/>
            <p:nvPr/>
          </p:nvSpPr>
          <p:spPr>
            <a:xfrm>
              <a:off x="5310750" y="2604103"/>
              <a:ext cx="171000" cy="42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sp>
          <p:nvSpPr>
            <p:cNvPr id="203" name="Google Shape;203;p32"/>
            <p:cNvSpPr/>
            <p:nvPr/>
          </p:nvSpPr>
          <p:spPr>
            <a:xfrm>
              <a:off x="6272410" y="2689550"/>
              <a:ext cx="849300" cy="49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Font typeface="Calibri"/>
                <a:buNone/>
              </a:pPr>
              <a:endParaRPr sz="1200" b="0" i="0" u="none" strike="noStrike" cap="none">
                <a:solidFill>
                  <a:srgbClr val="FFFFFF"/>
                </a:solidFill>
                <a:latin typeface="Calibri"/>
                <a:ea typeface="Calibri"/>
                <a:cs typeface="Calibri"/>
                <a:sym typeface="Calibri"/>
              </a:endParaRPr>
            </a:p>
          </p:txBody>
        </p:sp>
        <p:cxnSp>
          <p:nvCxnSpPr>
            <p:cNvPr id="204" name="Google Shape;204;p32"/>
            <p:cNvCxnSpPr/>
            <p:nvPr/>
          </p:nvCxnSpPr>
          <p:spPr>
            <a:xfrm>
              <a:off x="-1" y="2755277"/>
              <a:ext cx="11331300" cy="116100"/>
            </a:xfrm>
            <a:prstGeom prst="straightConnector1">
              <a:avLst/>
            </a:prstGeom>
            <a:noFill/>
            <a:ln w="50800" cap="flat" cmpd="sng">
              <a:solidFill>
                <a:srgbClr val="9BBB59"/>
              </a:solidFill>
              <a:prstDash val="solid"/>
              <a:round/>
              <a:headEnd type="none" w="sm" len="sm"/>
              <a:tailEnd type="none" w="sm" len="sm"/>
            </a:ln>
            <a:effectLst>
              <a:outerShdw blurRad="38100" dist="20000" dir="5400000" rotWithShape="0">
                <a:srgbClr val="000000">
                  <a:alpha val="37650"/>
                </a:srgbClr>
              </a:outerShdw>
            </a:effectLst>
          </p:spPr>
        </p:cxnSp>
      </p:grpSp>
      <p:sp>
        <p:nvSpPr>
          <p:cNvPr id="205" name="Google Shape;205;p32"/>
          <p:cNvSpPr txBox="1">
            <a:spLocks noGrp="1"/>
          </p:cNvSpPr>
          <p:nvPr>
            <p:ph type="title" idx="4294967295"/>
          </p:nvPr>
        </p:nvSpPr>
        <p:spPr>
          <a:xfrm>
            <a:off x="1593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The cohort model approach</a:t>
            </a:r>
            <a:endParaRPr b="1">
              <a:solidFill>
                <a:srgbClr val="31859B"/>
              </a:solidFill>
            </a:endParaRPr>
          </a:p>
        </p:txBody>
      </p:sp>
      <p:pic>
        <p:nvPicPr>
          <p:cNvPr id="206" name="Google Shape;206;p32"/>
          <p:cNvPicPr preferRelativeResize="0"/>
          <p:nvPr/>
        </p:nvPicPr>
        <p:blipFill>
          <a:blip r:embed="rId5">
            <a:alphaModFix/>
          </a:blip>
          <a:stretch>
            <a:fillRect/>
          </a:stretch>
        </p:blipFill>
        <p:spPr>
          <a:xfrm>
            <a:off x="8534100" y="0"/>
            <a:ext cx="609900" cy="698425"/>
          </a:xfrm>
          <a:prstGeom prst="rect">
            <a:avLst/>
          </a:prstGeom>
          <a:noFill/>
          <a:ln>
            <a:noFill/>
          </a:ln>
        </p:spPr>
      </p:pic>
      <p:sp>
        <p:nvSpPr>
          <p:cNvPr id="207" name="Google Shape;207;p32"/>
          <p:cNvSpPr txBox="1">
            <a:spLocks noGrp="1"/>
          </p:cNvSpPr>
          <p:nvPr>
            <p:ph type="sldNum" idx="4294967295"/>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40</a:t>
            </a:fld>
            <a:endParaRPr lang="en-US">
              <a:latin typeface="+mj-lt"/>
            </a:endParaRPr>
          </a:p>
        </p:txBody>
      </p:sp>
      <p:sp>
        <p:nvSpPr>
          <p:cNvPr id="8" name="Tijdelijke aanduiding voor inhoud 2">
            <a:extLst>
              <a:ext uri="{FF2B5EF4-FFF2-40B4-BE49-F238E27FC236}">
                <a16:creationId xmlns:a16="http://schemas.microsoft.com/office/drawing/2014/main" id="{D15AF84E-ACD5-3D6A-BBA1-23159B050110}"/>
              </a:ext>
            </a:extLst>
          </p:cNvPr>
          <p:cNvSpPr txBox="1">
            <a:spLocks/>
          </p:cNvSpPr>
          <p:nvPr/>
        </p:nvSpPr>
        <p:spPr>
          <a:xfrm>
            <a:off x="504751" y="972885"/>
            <a:ext cx="8631884" cy="3521243"/>
          </a:xfrm>
          <a:prstGeom prst="rect">
            <a:avLst/>
          </a:prstGeom>
        </p:spPr>
        <p:txBody>
          <a:bodyPr vert="horz" lIns="68580" tIns="34290" rIns="68580" bIns="34290" rtlCol="0" anchor="t">
            <a:normAutofit fontScale="70000" lnSpcReduction="20000"/>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j-lt"/>
                <a:cs typeface="Times New Roman"/>
              </a:rPr>
              <a:t>Instead of changing model run configuration by hand it is preferred to use the ./</a:t>
            </a:r>
            <a:r>
              <a:rPr lang="en-US" sz="2100" dirty="0" err="1">
                <a:latin typeface="+mj-lt"/>
                <a:cs typeface="Times New Roman"/>
              </a:rPr>
              <a:t>xmlchange</a:t>
            </a:r>
            <a:r>
              <a:rPr lang="en-US" sz="2100" dirty="0">
                <a:latin typeface="+mj-lt"/>
                <a:cs typeface="Times New Roman"/>
              </a:rPr>
              <a:t> tool:</a:t>
            </a:r>
            <a:endParaRPr lang="en-US" sz="2100" dirty="0">
              <a:latin typeface="+mj-lt"/>
            </a:endParaRPr>
          </a:p>
          <a:p>
            <a:pPr marL="385763" indent="-385763">
              <a:buFont typeface="Arial" panose="020B0604020202020204" pitchFamily="34" charset="0"/>
              <a:buAutoNum type="arabicPeriod"/>
            </a:pPr>
            <a:r>
              <a:rPr lang="en-US" sz="2100" i="1" dirty="0">
                <a:latin typeface="+mj-lt"/>
                <a:ea typeface="+mn-lt"/>
                <a:cs typeface="Times New Roman" panose="02020603050405020304" pitchFamily="18" charset="0"/>
              </a:rPr>
              <a:t>First, we turn the short-term archiver off by setting:</a:t>
            </a:r>
            <a:br>
              <a:rPr lang="en-US" sz="2100" i="1" dirty="0">
                <a:latin typeface="+mj-lt"/>
                <a:ea typeface="+mn-lt"/>
                <a:cs typeface="Times New Roman" panose="02020603050405020304" pitchFamily="18" charset="0"/>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DOUT_S=FALSE</a:t>
            </a:r>
          </a:p>
          <a:p>
            <a:r>
              <a:rPr lang="en-US" sz="2100" dirty="0">
                <a:latin typeface="+mj-lt"/>
                <a:cs typeface="Times New Roman"/>
              </a:rPr>
              <a:t>       </a:t>
            </a:r>
            <a:r>
              <a:rPr lang="en-US" sz="2175" i="1" dirty="0">
                <a:solidFill>
                  <a:srgbClr val="00B050"/>
                </a:solidFill>
                <a:latin typeface="+mj-lt"/>
                <a:ea typeface="+mn-lt"/>
                <a:cs typeface="Times New Roman"/>
              </a:rPr>
              <a:t>./</a:t>
            </a:r>
            <a:r>
              <a:rPr lang="en-US" sz="2175" i="1" dirty="0" err="1">
                <a:solidFill>
                  <a:srgbClr val="00B050"/>
                </a:solidFill>
                <a:latin typeface="+mj-lt"/>
                <a:ea typeface="+mn-lt"/>
                <a:cs typeface="Times New Roman"/>
              </a:rPr>
              <a:t>xmlquery</a:t>
            </a:r>
            <a:r>
              <a:rPr lang="en-US" sz="2175" i="1" dirty="0">
                <a:solidFill>
                  <a:srgbClr val="00B050"/>
                </a:solidFill>
                <a:latin typeface="+mj-lt"/>
                <a:ea typeface="+mn-lt"/>
                <a:cs typeface="Times New Roman"/>
              </a:rPr>
              <a:t> DOUT_S</a:t>
            </a:r>
          </a:p>
          <a:p>
            <a:pPr marL="385763" indent="-385763">
              <a:buFont typeface="Arial" panose="020B0604020202020204" pitchFamily="34" charset="0"/>
              <a:buAutoNum type="arabicPeriod" startAt="2"/>
            </a:pPr>
            <a:r>
              <a:rPr lang="en-US" sz="2100" dirty="0">
                <a:latin typeface="+mj-lt"/>
                <a:cs typeface="Times New Roman"/>
              </a:rPr>
              <a:t>In the </a:t>
            </a:r>
            <a:r>
              <a:rPr lang="en-US" sz="2100" b="1" dirty="0">
                <a:latin typeface="+mj-lt"/>
                <a:cs typeface="Times New Roman"/>
              </a:rPr>
              <a:t>env_*.xml files </a:t>
            </a:r>
            <a:r>
              <a:rPr lang="en-US" sz="2100" dirty="0">
                <a:latin typeface="+mj-lt"/>
                <a:cs typeface="Times New Roman"/>
              </a:rPr>
              <a:t> </a:t>
            </a:r>
            <a:r>
              <a:rPr lang="en-US" sz="2100" i="1" dirty="0">
                <a:latin typeface="+mj-lt"/>
                <a:cs typeface="Times New Roman"/>
              </a:rPr>
              <a:t>(controlling how model is compiled and run) </a:t>
            </a:r>
            <a:br>
              <a:rPr lang="en-US" sz="2100" b="1" i="1" dirty="0">
                <a:latin typeface="+mj-lt"/>
                <a:cs typeface="Times New Roman" panose="02020603050405020304" pitchFamily="18" charset="0"/>
              </a:rPr>
            </a:br>
            <a:r>
              <a:rPr lang="en-US" sz="2100" dirty="0">
                <a:latin typeface="+mj-lt"/>
                <a:cs typeface="Times New Roman"/>
              </a:rPr>
              <a:t>We will issue a 12-months run. Change the settings in the .xml file using ./</a:t>
            </a:r>
            <a:r>
              <a:rPr lang="en-US" sz="2100" dirty="0" err="1">
                <a:latin typeface="+mj-lt"/>
                <a:cs typeface="Times New Roman"/>
              </a:rPr>
              <a:t>xmlchange</a:t>
            </a:r>
            <a:r>
              <a:rPr lang="en-US" sz="2100" dirty="0">
                <a:latin typeface="+mj-lt"/>
                <a:cs typeface="Times New Roman"/>
              </a:rPr>
              <a:t> command. </a:t>
            </a:r>
            <a:br>
              <a:rPr lang="en-US" sz="2100" dirty="0">
                <a:latin typeface="+mj-lt"/>
                <a:cs typeface="Times New Roman"/>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a:t>
            </a:r>
            <a:r>
              <a:rPr lang="en-US" sz="2100" i="1" dirty="0">
                <a:solidFill>
                  <a:srgbClr val="00B050"/>
                </a:solidFill>
                <a:latin typeface="+mj-lt"/>
                <a:cs typeface="Times New Roman"/>
              </a:rPr>
              <a:t>STOP_N=12,STOP_OPTION=</a:t>
            </a:r>
            <a:r>
              <a:rPr lang="en-US" sz="2100" i="1" dirty="0" err="1">
                <a:solidFill>
                  <a:srgbClr val="00B050"/>
                </a:solidFill>
                <a:latin typeface="+mj-lt"/>
                <a:cs typeface="Times New Roman"/>
              </a:rPr>
              <a:t>nmonths</a:t>
            </a:r>
            <a:endParaRPr lang="en-US" sz="2100" dirty="0">
              <a:latin typeface="+mj-lt"/>
              <a:cs typeface="Calibri" panose="020F0502020204030204"/>
            </a:endParaRPr>
          </a:p>
          <a:p>
            <a:pPr marL="385763" indent="-385763">
              <a:buFont typeface="Arial" panose="020B0604020202020204" pitchFamily="34" charset="0"/>
              <a:buAutoNum type="arabicPeriod" startAt="2"/>
            </a:pPr>
            <a:r>
              <a:rPr lang="en-US" sz="2175" dirty="0">
                <a:latin typeface="+mj-lt"/>
                <a:cs typeface="Times New Roman"/>
              </a:rPr>
              <a:t>We also change the resources allocated to the job​</a:t>
            </a:r>
            <a:br>
              <a:rPr lang="en-US" sz="2175" dirty="0">
                <a:latin typeface="+mj-lt"/>
                <a:cs typeface="Times New Roman" panose="02020603050405020304" pitchFamily="18" charset="0"/>
              </a:rPr>
            </a:br>
            <a:r>
              <a:rPr lang="en-US" sz="2100" i="1" dirty="0">
                <a:solidFill>
                  <a:srgbClr val="00B050"/>
                </a:solidFill>
                <a:latin typeface="+mj-lt"/>
                <a:ea typeface="+mn-lt"/>
                <a:cs typeface="Times New Roman" panose="02020603050405020304" pitchFamily="18" charset="0"/>
              </a:rPr>
              <a:t>./</a:t>
            </a:r>
            <a:r>
              <a:rPr lang="en-US" sz="2100" i="1" dirty="0" err="1">
                <a:solidFill>
                  <a:srgbClr val="00B050"/>
                </a:solidFill>
                <a:latin typeface="+mj-lt"/>
                <a:ea typeface="+mn-lt"/>
                <a:cs typeface="Times New Roman" panose="02020603050405020304" pitchFamily="18" charset="0"/>
              </a:rPr>
              <a:t>xmlchange</a:t>
            </a:r>
            <a:r>
              <a:rPr lang="en-US" sz="2100" i="1" dirty="0">
                <a:solidFill>
                  <a:srgbClr val="00B050"/>
                </a:solidFill>
                <a:latin typeface="+mj-lt"/>
                <a:ea typeface="+mn-lt"/>
                <a:cs typeface="Times New Roman" panose="02020603050405020304" pitchFamily="18" charset="0"/>
              </a:rPr>
              <a:t> </a:t>
            </a:r>
            <a:r>
              <a:rPr lang="en-US" sz="2100" i="1" dirty="0">
                <a:solidFill>
                  <a:srgbClr val="00B050"/>
                </a:solidFill>
                <a:latin typeface="+mj-lt"/>
                <a:cs typeface="Times New Roman"/>
              </a:rPr>
              <a:t>NTASKS=4,JOB_WALLCLOCK_TIME=24:00:00</a:t>
            </a:r>
          </a:p>
          <a:p>
            <a:r>
              <a:rPr lang="en-US" sz="2100" dirty="0">
                <a:latin typeface="+mj-lt"/>
                <a:cs typeface="Times New Roman"/>
              </a:rPr>
              <a:t> </a:t>
            </a:r>
            <a:br>
              <a:rPr lang="en-US" sz="2100" dirty="0">
                <a:latin typeface="+mj-lt"/>
                <a:cs typeface="Times New Roman" panose="02020603050405020304" pitchFamily="18" charset="0"/>
              </a:rPr>
            </a:br>
            <a:endParaRPr lang="en-US" sz="2100" dirty="0">
              <a:latin typeface="+mj-lt"/>
              <a:cs typeface="Times New Roman" panose="02020603050405020304" pitchFamily="18" charset="0"/>
            </a:endParaRPr>
          </a:p>
        </p:txBody>
      </p:sp>
    </p:spTree>
    <p:extLst>
      <p:ext uri="{BB962C8B-B14F-4D97-AF65-F5344CB8AC3E}">
        <p14:creationId xmlns:p14="http://schemas.microsoft.com/office/powerpoint/2010/main" val="13001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2. Set up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473792" y="1199612"/>
            <a:ext cx="8375240" cy="3263504"/>
          </a:xfrm>
        </p:spPr>
        <p:txBody>
          <a:bodyPr spcFirstLastPara="1" vert="horz" wrap="square" lIns="68580" tIns="34290" rIns="68580" bIns="34290" rtlCol="0" anchor="t" anchorCtr="0">
            <a:normAutofit/>
          </a:bodyPr>
          <a:lstStyle/>
          <a:p>
            <a:r>
              <a:rPr lang="en-US" dirty="0">
                <a:latin typeface="+mj-lt"/>
                <a:cs typeface="Times New Roman"/>
              </a:rPr>
              <a:t>After selecting run option, we can proceed with model setup:</a:t>
            </a:r>
            <a:br>
              <a:rPr lang="en-US" dirty="0">
                <a:latin typeface="+mj-lt"/>
                <a:cs typeface="Times New Roman" panose="02020603050405020304" pitchFamily="18" charset="0"/>
              </a:rPr>
            </a:br>
            <a:r>
              <a:rPr lang="en-US" i="1" dirty="0">
                <a:solidFill>
                  <a:srgbClr val="00B050"/>
                </a:solidFill>
                <a:latin typeface="+mj-lt"/>
                <a:cs typeface="Times New Roman"/>
              </a:rPr>
              <a:t>./</a:t>
            </a:r>
            <a:r>
              <a:rPr lang="en-US" i="1" dirty="0" err="1">
                <a:solidFill>
                  <a:srgbClr val="00B050"/>
                </a:solidFill>
                <a:latin typeface="+mj-lt"/>
                <a:cs typeface="Times New Roman"/>
              </a:rPr>
              <a:t>case.setup</a:t>
            </a:r>
            <a:endParaRPr lang="en-US" i="1" dirty="0">
              <a:solidFill>
                <a:srgbClr val="00B050"/>
              </a:solidFill>
              <a:latin typeface="+mj-lt"/>
              <a:cs typeface="Times New Roman"/>
            </a:endParaRPr>
          </a:p>
          <a:p>
            <a:r>
              <a:rPr lang="en-US" dirty="0">
                <a:latin typeface="+mj-lt"/>
                <a:cs typeface="Times New Roman" panose="02020603050405020304" pitchFamily="18" charset="0"/>
              </a:rPr>
              <a:t>After invoking case setup, check the content of your case: which files are added?  </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41</a:t>
            </a:fld>
            <a:endParaRPr lang="en-US">
              <a:latin typeface="+mj-lt"/>
            </a:endParaRPr>
          </a:p>
        </p:txBody>
      </p:sp>
    </p:spTree>
    <p:extLst>
      <p:ext uri="{BB962C8B-B14F-4D97-AF65-F5344CB8AC3E}">
        <p14:creationId xmlns:p14="http://schemas.microsoft.com/office/powerpoint/2010/main" val="2681031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Build the executable </a:t>
            </a:r>
            <a:r>
              <a:rPr lang="en-US" noProof="0">
                <a:latin typeface="+mj-lt"/>
                <a:cs typeface="Times New Roman" panose="02020603050405020304" pitchFamily="18" charset="0"/>
              </a:rPr>
              <a:t>(compile)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case.build</a:t>
            </a:r>
            <a:endParaRPr lang="en-US" i="1" noProof="0">
              <a:solidFill>
                <a:srgbClr val="00B050"/>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Submit the case </a:t>
            </a:r>
            <a:r>
              <a:rPr lang="en-US" noProof="0">
                <a:solidFill>
                  <a:schemeClr val="bg1">
                    <a:lumMod val="65000"/>
                  </a:schemeClr>
                </a:solidFill>
                <a:latin typeface="+mj-lt"/>
                <a:cs typeface="Times New Roman" panose="02020603050405020304" pitchFamily="18" charset="0"/>
              </a:rPr>
              <a:t>to the batch queue </a:t>
            </a:r>
            <a:br>
              <a:rPr lang="en-US" noProof="0">
                <a:solidFill>
                  <a:schemeClr val="bg1">
                    <a:lumMod val="65000"/>
                  </a:schemeClr>
                </a:solidFill>
                <a:latin typeface="+mj-lt"/>
                <a:cs typeface="Times New Roman" panose="02020603050405020304" pitchFamily="18" charset="0"/>
              </a:rPr>
            </a:br>
            <a:r>
              <a:rPr lang="en-US" noProof="0">
                <a:solidFill>
                  <a:schemeClr val="bg1">
                    <a:lumMod val="65000"/>
                  </a:schemeClr>
                </a:solidFill>
                <a:latin typeface="+mj-lt"/>
                <a:cs typeface="Times New Roman" panose="02020603050405020304" pitchFamily="18" charset="0"/>
              </a:rPr>
              <a:t>to run the model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case.submit</a:t>
            </a:r>
            <a:endParaRPr lang="en-US" i="1" noProof="0">
              <a:solidFill>
                <a:schemeClr val="bg1">
                  <a:lumMod val="65000"/>
                </a:schemeClr>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42</a:t>
            </a:fld>
            <a:endParaRPr lang="en-US">
              <a:latin typeface="+mj-lt"/>
            </a:endParaRPr>
          </a:p>
        </p:txBody>
      </p:sp>
    </p:spTree>
    <p:extLst>
      <p:ext uri="{BB962C8B-B14F-4D97-AF65-F5344CB8AC3E}">
        <p14:creationId xmlns:p14="http://schemas.microsoft.com/office/powerpoint/2010/main" val="83104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3. Build the case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p:txBody>
          <a:bodyPr>
            <a:normAutofit/>
          </a:bodyPr>
          <a:lstStyle/>
          <a:p>
            <a:r>
              <a:rPr lang="en-US" noProof="0" dirty="0">
                <a:latin typeface="+mj-lt"/>
                <a:cs typeface="Times New Roman" panose="02020603050405020304" pitchFamily="18" charset="0"/>
              </a:rPr>
              <a:t>The </a:t>
            </a:r>
            <a:r>
              <a:rPr lang="en-US" noProof="0" dirty="0" err="1">
                <a:latin typeface="+mj-lt"/>
                <a:cs typeface="Times New Roman" panose="02020603050405020304" pitchFamily="18" charset="0"/>
              </a:rPr>
              <a:t>case.build</a:t>
            </a:r>
            <a:r>
              <a:rPr lang="en-US" noProof="0" dirty="0">
                <a:latin typeface="+mj-lt"/>
                <a:cs typeface="Times New Roman" panose="02020603050405020304" pitchFamily="18" charset="0"/>
              </a:rPr>
              <a:t> command builds the individual component libraries and model executable:</a:t>
            </a:r>
          </a:p>
          <a:p>
            <a:r>
              <a:rPr lang="en-US" i="1" noProof="0" dirty="0">
                <a:solidFill>
                  <a:srgbClr val="00B050"/>
                </a:solidFill>
                <a:latin typeface="+mj-lt"/>
                <a:cs typeface="Times New Roman" panose="02020603050405020304" pitchFamily="18" charset="0"/>
              </a:rPr>
              <a:t>./</a:t>
            </a:r>
            <a:r>
              <a:rPr lang="en-US" i="1" noProof="0" dirty="0" err="1">
                <a:solidFill>
                  <a:srgbClr val="00B050"/>
                </a:solidFill>
                <a:latin typeface="+mj-lt"/>
                <a:cs typeface="Times New Roman" panose="02020603050405020304" pitchFamily="18" charset="0"/>
              </a:rPr>
              <a:t>case.build</a:t>
            </a:r>
            <a:endParaRPr lang="en-US" i="1" noProof="0" dirty="0">
              <a:latin typeface="+mj-lt"/>
              <a:cs typeface="Times New Roman" panose="02020603050405020304" pitchFamily="18" charset="0"/>
            </a:endParaRPr>
          </a:p>
          <a:p>
            <a:r>
              <a:rPr lang="en-US" noProof="0" dirty="0">
                <a:latin typeface="+mj-lt"/>
                <a:cs typeface="Times New Roman" panose="02020603050405020304" pitchFamily="18" charset="0"/>
              </a:rPr>
              <a:t>Your build succeeded if this message appears: </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 MODEL BUILD HAS FINISHED SUCCESSFULLY</a:t>
            </a:r>
          </a:p>
          <a:p>
            <a:r>
              <a:rPr lang="en-US" noProof="0" dirty="0">
                <a:latin typeface="+mj-lt"/>
                <a:cs typeface="Times New Roman" panose="02020603050405020304" pitchFamily="18" charset="0"/>
              </a:rPr>
              <a:t>Building will take a few </a:t>
            </a:r>
            <a:r>
              <a:rPr lang="en-US" dirty="0">
                <a:latin typeface="+mj-lt"/>
                <a:cs typeface="Times New Roman" panose="02020603050405020304" pitchFamily="18" charset="0"/>
              </a:rPr>
              <a:t>min</a:t>
            </a:r>
            <a:br>
              <a:rPr lang="en-US" noProof="0" dirty="0">
                <a:latin typeface="+mj-lt"/>
                <a:cs typeface="Times New Roman" panose="02020603050405020304" pitchFamily="18" charset="0"/>
              </a:rPr>
            </a:br>
            <a:r>
              <a:rPr lang="en-US" noProof="0" dirty="0">
                <a:latin typeface="+mj-lt"/>
                <a:cs typeface="Times New Roman" panose="02020603050405020304" pitchFamily="18" charset="0"/>
              </a:rPr>
              <a:t>In the meantime, open a second window in </a:t>
            </a:r>
            <a:r>
              <a:rPr lang="en-US" noProof="0" dirty="0" err="1">
                <a:latin typeface="+mj-lt"/>
                <a:cs typeface="Times New Roman" panose="02020603050405020304" pitchFamily="18" charset="0"/>
              </a:rPr>
              <a:t>MobaXTerm</a:t>
            </a:r>
            <a:r>
              <a:rPr lang="en-US" noProof="0" dirty="0">
                <a:latin typeface="+mj-lt"/>
                <a:cs typeface="Times New Roman" panose="02020603050405020304" pitchFamily="18" charset="0"/>
              </a:rPr>
              <a:t> and go to your case directory</a:t>
            </a: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latin typeface="+mj-lt"/>
              </a:rPr>
              <a:pPr/>
              <a:t>43</a:t>
            </a:fld>
            <a:endParaRPr lang="en-US">
              <a:latin typeface="+mj-lt"/>
            </a:endParaRPr>
          </a:p>
        </p:txBody>
      </p:sp>
    </p:spTree>
    <p:extLst>
      <p:ext uri="{BB962C8B-B14F-4D97-AF65-F5344CB8AC3E}">
        <p14:creationId xmlns:p14="http://schemas.microsoft.com/office/powerpoint/2010/main" val="596383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4DB4B4-B92D-4058-993A-EA986A0EB8EE}"/>
              </a:ext>
            </a:extLst>
          </p:cNvPr>
          <p:cNvSpPr>
            <a:spLocks noGrp="1"/>
          </p:cNvSpPr>
          <p:nvPr>
            <p:ph type="title"/>
          </p:nvPr>
        </p:nvSpPr>
        <p:spPr>
          <a:xfrm>
            <a:off x="628650" y="125255"/>
            <a:ext cx="7886700" cy="994172"/>
          </a:xfrm>
        </p:spPr>
        <p:txBody>
          <a:bodyPr>
            <a:normAutofit/>
          </a:bodyPr>
          <a:lstStyle/>
          <a:p>
            <a:r>
              <a:rPr lang="en-US" sz="2700" b="1">
                <a:cs typeface="Times New Roman" panose="02020603050405020304" pitchFamily="18" charset="0"/>
              </a:rPr>
              <a:t>CLM source code and input data</a:t>
            </a:r>
          </a:p>
        </p:txBody>
      </p:sp>
      <p:sp>
        <p:nvSpPr>
          <p:cNvPr id="3" name="Tijdelijke aanduiding voor inhoud 2">
            <a:extLst>
              <a:ext uri="{FF2B5EF4-FFF2-40B4-BE49-F238E27FC236}">
                <a16:creationId xmlns:a16="http://schemas.microsoft.com/office/drawing/2014/main" id="{0C3BA12F-79BD-4266-B3BA-86596E849C36}"/>
              </a:ext>
            </a:extLst>
          </p:cNvPr>
          <p:cNvSpPr>
            <a:spLocks noGrp="1"/>
          </p:cNvSpPr>
          <p:nvPr>
            <p:ph idx="1"/>
          </p:nvPr>
        </p:nvSpPr>
        <p:spPr>
          <a:xfrm>
            <a:off x="384040" y="937225"/>
            <a:ext cx="7629969" cy="2337983"/>
          </a:xfrm>
        </p:spPr>
        <p:txBody>
          <a:bodyPr>
            <a:normAutofit fontScale="92500" lnSpcReduction="10000"/>
          </a:bodyPr>
          <a:lstStyle/>
          <a:p>
            <a:pPr marL="385763" indent="-385763">
              <a:buFont typeface="+mj-lt"/>
              <a:buAutoNum type="alphaUcPeriod"/>
            </a:pPr>
            <a:r>
              <a:rPr lang="en-US" b="1" noProof="0" dirty="0">
                <a:latin typeface="+mj-lt"/>
                <a:cs typeface="Times New Roman" panose="02020603050405020304" pitchFamily="18" charset="0"/>
              </a:rPr>
              <a:t>Source code</a:t>
            </a:r>
            <a:br>
              <a:rPr lang="en-US" noProof="0" dirty="0">
                <a:latin typeface="+mj-lt"/>
                <a:cs typeface="Times New Roman" panose="02020603050405020304" pitchFamily="18" charset="0"/>
              </a:rPr>
            </a:br>
            <a:r>
              <a:rPr lang="en-US" dirty="0">
                <a:latin typeface="+mj-lt"/>
                <a:cs typeface="Times New Roman" panose="02020603050405020304" pitchFamily="18" charset="0"/>
              </a:rPr>
              <a:t>Have a look at the CLM source code (in Fortran90 programming language) </a:t>
            </a:r>
            <a:br>
              <a:rPr lang="en-US" dirty="0">
                <a:latin typeface="+mj-lt"/>
                <a:cs typeface="Times New Roman" panose="02020603050405020304" pitchFamily="18" charset="0"/>
              </a:rPr>
            </a:br>
            <a:r>
              <a:rPr lang="en-US" sz="1425" i="1" dirty="0">
                <a:solidFill>
                  <a:srgbClr val="00B050"/>
                </a:solidFill>
                <a:latin typeface="+mj-lt"/>
                <a:cs typeface="Times New Roman" panose="02020603050405020304" pitchFamily="18" charset="0"/>
              </a:rPr>
              <a:t>cd $VSC_SCRATCH/</a:t>
            </a:r>
            <a:r>
              <a:rPr lang="en-US" sz="1425" i="1" dirty="0" err="1">
                <a:solidFill>
                  <a:srgbClr val="00B050"/>
                </a:solidFill>
                <a:latin typeface="+mj-lt"/>
                <a:cs typeface="Times New Roman" panose="02020603050405020304" pitchFamily="18" charset="0"/>
              </a:rPr>
              <a:t>cesm</a:t>
            </a:r>
            <a:r>
              <a:rPr lang="en-US" sz="1425" i="1" dirty="0">
                <a:solidFill>
                  <a:srgbClr val="00B050"/>
                </a:solidFill>
                <a:latin typeface="+mj-lt"/>
                <a:cs typeface="Times New Roman" panose="02020603050405020304" pitchFamily="18" charset="0"/>
              </a:rPr>
              <a:t>/sources/ctsm-5.2.0/components/</a:t>
            </a:r>
            <a:r>
              <a:rPr lang="en-US" sz="1425" i="1" dirty="0" err="1">
                <a:solidFill>
                  <a:srgbClr val="00B050"/>
                </a:solidFill>
                <a:latin typeface="+mj-lt"/>
                <a:cs typeface="Times New Roman" panose="02020603050405020304" pitchFamily="18" charset="0"/>
              </a:rPr>
              <a:t>clm</a:t>
            </a:r>
            <a:r>
              <a:rPr lang="en-US" sz="1425" i="1" dirty="0">
                <a:solidFill>
                  <a:srgbClr val="00B050"/>
                </a:solidFill>
                <a:latin typeface="+mj-lt"/>
                <a:cs typeface="Times New Roman" panose="02020603050405020304" pitchFamily="18" charset="0"/>
              </a:rPr>
              <a:t>/</a:t>
            </a:r>
            <a:r>
              <a:rPr lang="en-US" sz="1425" i="1" dirty="0" err="1">
                <a:solidFill>
                  <a:srgbClr val="00B050"/>
                </a:solidFill>
                <a:latin typeface="+mj-lt"/>
                <a:cs typeface="Times New Roman" panose="02020603050405020304" pitchFamily="18" charset="0"/>
              </a:rPr>
              <a:t>src</a:t>
            </a:r>
            <a:r>
              <a:rPr lang="en-US" sz="1425" i="1" dirty="0">
                <a:solidFill>
                  <a:srgbClr val="00B050"/>
                </a:solidFill>
                <a:latin typeface="+mj-lt"/>
                <a:cs typeface="Times New Roman" panose="02020603050405020304" pitchFamily="18" charset="0"/>
              </a:rPr>
              <a:t>/</a:t>
            </a:r>
            <a:r>
              <a:rPr lang="en-US" sz="1425" i="1" dirty="0" err="1">
                <a:solidFill>
                  <a:srgbClr val="00B050"/>
                </a:solidFill>
                <a:latin typeface="+mj-lt"/>
                <a:cs typeface="Times New Roman" panose="02020603050405020304" pitchFamily="18" charset="0"/>
              </a:rPr>
              <a:t>biogeophys</a:t>
            </a:r>
            <a:br>
              <a:rPr lang="en-US" i="1" dirty="0">
                <a:solidFill>
                  <a:srgbClr val="00B050"/>
                </a:solidFill>
                <a:latin typeface="+mj-lt"/>
                <a:cs typeface="Times New Roman" panose="02020603050405020304" pitchFamily="18" charset="0"/>
              </a:rPr>
            </a:br>
            <a:r>
              <a:rPr lang="en-US" sz="1425" i="1" dirty="0" err="1">
                <a:solidFill>
                  <a:srgbClr val="00B050"/>
                </a:solidFill>
                <a:latin typeface="+mj-lt"/>
                <a:cs typeface="Times New Roman" panose="02020603050405020304" pitchFamily="18" charset="0"/>
              </a:rPr>
              <a:t>gvim</a:t>
            </a:r>
            <a:r>
              <a:rPr lang="en-US" sz="1425" i="1" dirty="0">
                <a:solidFill>
                  <a:srgbClr val="00B050"/>
                </a:solidFill>
                <a:latin typeface="+mj-lt"/>
                <a:cs typeface="Times New Roman" panose="02020603050405020304" pitchFamily="18" charset="0"/>
              </a:rPr>
              <a:t> LakeHydrologyMod.F90</a:t>
            </a:r>
            <a:br>
              <a:rPr lang="en-US" sz="1425" i="1" dirty="0">
                <a:solidFill>
                  <a:srgbClr val="00B050"/>
                </a:solidFill>
                <a:latin typeface="+mj-lt"/>
                <a:cs typeface="Times New Roman" panose="02020603050405020304" pitchFamily="18" charset="0"/>
              </a:rPr>
            </a:br>
            <a:r>
              <a:rPr lang="en-US" dirty="0">
                <a:latin typeface="+mj-lt"/>
                <a:cs typeface="Times New Roman" panose="02020603050405020304" pitchFamily="18" charset="0"/>
              </a:rPr>
              <a:t>Check also other source code files </a:t>
            </a:r>
            <a:br>
              <a:rPr lang="en-US" dirty="0">
                <a:latin typeface="+mj-lt"/>
                <a:cs typeface="Times New Roman" panose="02020603050405020304" pitchFamily="18" charset="0"/>
              </a:rPr>
            </a:br>
            <a:r>
              <a:rPr lang="en-US" dirty="0">
                <a:solidFill>
                  <a:srgbClr val="FF0000"/>
                </a:solidFill>
                <a:latin typeface="+mj-lt"/>
                <a:cs typeface="Times New Roman" panose="02020603050405020304" pitchFamily="18" charset="0"/>
              </a:rPr>
              <a:t>! Make sure to not change anything! </a:t>
            </a:r>
          </a:p>
          <a:p>
            <a:pPr marL="385763" indent="-385763">
              <a:buFont typeface="+mj-lt"/>
              <a:buAutoNum type="alphaUcPeriod"/>
            </a:pPr>
            <a:r>
              <a:rPr lang="en-US" b="1" noProof="0" dirty="0">
                <a:latin typeface="+mj-lt"/>
                <a:cs typeface="Times New Roman" panose="02020603050405020304" pitchFamily="18" charset="0"/>
              </a:rPr>
              <a:t>Input data</a:t>
            </a:r>
            <a:br>
              <a:rPr lang="en-US" noProof="0" dirty="0">
                <a:latin typeface="+mj-lt"/>
                <a:cs typeface="Times New Roman" panose="02020603050405020304" pitchFamily="18" charset="0"/>
              </a:rPr>
            </a:br>
            <a:r>
              <a:rPr lang="en-US" i="1" dirty="0">
                <a:latin typeface="+mj-lt"/>
                <a:cs typeface="Times New Roman" panose="02020603050405020304" pitchFamily="18" charset="0"/>
              </a:rPr>
              <a:t>Which input data do you think CLM needs? </a:t>
            </a:r>
          </a:p>
        </p:txBody>
      </p:sp>
      <p:sp>
        <p:nvSpPr>
          <p:cNvPr id="4" name="Tijdelijke aanduiding voor dianummer 3">
            <a:extLst>
              <a:ext uri="{FF2B5EF4-FFF2-40B4-BE49-F238E27FC236}">
                <a16:creationId xmlns:a16="http://schemas.microsoft.com/office/drawing/2014/main" id="{2E605834-2F80-4AE9-BBC4-FA4341E59F3B}"/>
              </a:ext>
            </a:extLst>
          </p:cNvPr>
          <p:cNvSpPr>
            <a:spLocks noGrp="1"/>
          </p:cNvSpPr>
          <p:nvPr>
            <p:ph type="sldNum" sz="quarter" idx="12"/>
          </p:nvPr>
        </p:nvSpPr>
        <p:spPr/>
        <p:txBody>
          <a:bodyPr/>
          <a:lstStyle/>
          <a:p>
            <a:fld id="{D0ACF1C0-44CE-4722-A2F0-77352D0F488E}" type="slidenum">
              <a:rPr lang="en-US" smtClean="0">
                <a:latin typeface="+mj-lt"/>
              </a:rPr>
              <a:pPr/>
              <a:t>44</a:t>
            </a:fld>
            <a:endParaRPr lang="en-US">
              <a:latin typeface="+mj-lt"/>
            </a:endParaRPr>
          </a:p>
        </p:txBody>
      </p:sp>
      <p:sp>
        <p:nvSpPr>
          <p:cNvPr id="5" name="Tijdelijke aanduiding voor inhoud 2">
            <a:extLst>
              <a:ext uri="{FF2B5EF4-FFF2-40B4-BE49-F238E27FC236}">
                <a16:creationId xmlns:a16="http://schemas.microsoft.com/office/drawing/2014/main" id="{4C7ED690-139C-4B11-A090-4A91D1ED1B61}"/>
              </a:ext>
            </a:extLst>
          </p:cNvPr>
          <p:cNvSpPr txBox="1">
            <a:spLocks/>
          </p:cNvSpPr>
          <p:nvPr/>
        </p:nvSpPr>
        <p:spPr>
          <a:xfrm>
            <a:off x="718210" y="3233732"/>
            <a:ext cx="7516586" cy="2020115"/>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Have a look at the input data for CLM and browse around: </a:t>
            </a:r>
            <a:br>
              <a:rPr lang="en-US" sz="1800" dirty="0">
                <a:latin typeface="+mj-lt"/>
              </a:rPr>
            </a:br>
            <a:r>
              <a:rPr lang="en-US" sz="1500" i="1" dirty="0">
                <a:solidFill>
                  <a:srgbClr val="00B050"/>
                </a:solidFill>
                <a:latin typeface="+mj-lt"/>
                <a:cs typeface="Times New Roman" panose="02020603050405020304" pitchFamily="18" charset="0"/>
              </a:rPr>
              <a:t>cd   $VSC_SCRATCH/</a:t>
            </a:r>
            <a:r>
              <a:rPr lang="en-US" sz="1500" i="1" dirty="0" err="1">
                <a:solidFill>
                  <a:srgbClr val="00B050"/>
                </a:solidFill>
                <a:latin typeface="+mj-lt"/>
                <a:cs typeface="Times New Roman" panose="02020603050405020304" pitchFamily="18" charset="0"/>
              </a:rPr>
              <a:t>cesm</a:t>
            </a:r>
            <a:r>
              <a:rPr lang="en-US" sz="1500" i="1" dirty="0">
                <a:solidFill>
                  <a:srgbClr val="00B050"/>
                </a:solidFill>
                <a:latin typeface="+mj-lt"/>
                <a:cs typeface="Times New Roman" panose="02020603050405020304" pitchFamily="18" charset="0"/>
              </a:rPr>
              <a:t>/</a:t>
            </a:r>
            <a:r>
              <a:rPr lang="en-US" sz="1500" i="1" dirty="0" err="1">
                <a:solidFill>
                  <a:srgbClr val="00B050"/>
                </a:solidFill>
                <a:latin typeface="+mj-lt"/>
                <a:cs typeface="Times New Roman" panose="02020603050405020304" pitchFamily="18" charset="0"/>
              </a:rPr>
              <a:t>inputdata</a:t>
            </a:r>
            <a:r>
              <a:rPr lang="en-US" sz="1500" i="1" dirty="0">
                <a:solidFill>
                  <a:srgbClr val="00B050"/>
                </a:solidFill>
                <a:latin typeface="+mj-lt"/>
                <a:cs typeface="Times New Roman" panose="02020603050405020304" pitchFamily="18" charset="0"/>
              </a:rPr>
              <a:t>/</a:t>
            </a:r>
            <a:r>
              <a:rPr lang="en-US" sz="1500" i="1" dirty="0" err="1">
                <a:solidFill>
                  <a:srgbClr val="00B050"/>
                </a:solidFill>
                <a:latin typeface="+mj-lt"/>
                <a:cs typeface="Times New Roman" panose="02020603050405020304" pitchFamily="18" charset="0"/>
              </a:rPr>
              <a:t>lnd</a:t>
            </a:r>
            <a:r>
              <a:rPr lang="en-US" sz="1500" i="1" dirty="0">
                <a:solidFill>
                  <a:srgbClr val="00B050"/>
                </a:solidFill>
                <a:latin typeface="+mj-lt"/>
                <a:cs typeface="Times New Roman" panose="02020603050405020304" pitchFamily="18" charset="0"/>
              </a:rPr>
              <a:t>/clm2/</a:t>
            </a:r>
            <a:r>
              <a:rPr lang="en-US" sz="1500" i="1" dirty="0" err="1">
                <a:solidFill>
                  <a:srgbClr val="00B050"/>
                </a:solidFill>
                <a:latin typeface="+mj-lt"/>
                <a:cs typeface="Times New Roman" panose="02020603050405020304" pitchFamily="18" charset="0"/>
              </a:rPr>
              <a:t>surfdata_map</a:t>
            </a:r>
            <a:r>
              <a:rPr lang="en-US" sz="1500" i="1" dirty="0">
                <a:solidFill>
                  <a:srgbClr val="00B050"/>
                </a:solidFill>
                <a:latin typeface="+mj-lt"/>
                <a:cs typeface="Times New Roman" panose="02020603050405020304" pitchFamily="18" charset="0"/>
              </a:rPr>
              <a:t> </a:t>
            </a:r>
            <a:endParaRPr lang="en-US" sz="1350" i="1" dirty="0">
              <a:solidFill>
                <a:srgbClr val="00B050"/>
              </a:solidFill>
              <a:latin typeface="+mj-lt"/>
              <a:cs typeface="Times New Roman" panose="02020603050405020304" pitchFamily="18" charset="0"/>
            </a:endParaRPr>
          </a:p>
          <a:p>
            <a:r>
              <a:rPr lang="en-US" sz="1800" dirty="0">
                <a:latin typeface="+mj-lt"/>
              </a:rPr>
              <a:t>and start discovering the files with </a:t>
            </a:r>
            <a:r>
              <a:rPr lang="en-US" sz="1800" dirty="0" err="1">
                <a:solidFill>
                  <a:srgbClr val="00B050"/>
                </a:solidFill>
                <a:latin typeface="+mj-lt"/>
              </a:rPr>
              <a:t>ncview</a:t>
            </a:r>
            <a:r>
              <a:rPr lang="en-US" sz="1800" dirty="0">
                <a:solidFill>
                  <a:srgbClr val="00B050"/>
                </a:solidFill>
                <a:latin typeface="+mj-lt"/>
              </a:rPr>
              <a:t> </a:t>
            </a:r>
            <a:r>
              <a:rPr lang="en-US" sz="1800" dirty="0">
                <a:solidFill>
                  <a:srgbClr val="0070C0"/>
                </a:solidFill>
                <a:latin typeface="+mj-lt"/>
              </a:rPr>
              <a:t> (won’t work via web interface </a:t>
            </a:r>
            <a:r>
              <a:rPr lang="en-US" sz="1800" dirty="0">
                <a:solidFill>
                  <a:srgbClr val="0070C0"/>
                </a:solidFill>
                <a:latin typeface="+mj-lt"/>
                <a:sym typeface="Wingdings" panose="05000000000000000000" pitchFamily="2" charset="2"/>
              </a:rPr>
              <a:t>)</a:t>
            </a:r>
            <a:br>
              <a:rPr lang="en-US" sz="1800" i="1" dirty="0">
                <a:solidFill>
                  <a:srgbClr val="00B050"/>
                </a:solidFill>
                <a:latin typeface="+mj-lt"/>
              </a:rPr>
            </a:br>
            <a:endParaRPr lang="en-US" sz="1800" i="1" dirty="0">
              <a:solidFill>
                <a:srgbClr val="00B050"/>
              </a:solidFill>
              <a:latin typeface="+mj-lt"/>
            </a:endParaRPr>
          </a:p>
        </p:txBody>
      </p:sp>
    </p:spTree>
    <p:extLst>
      <p:ext uri="{BB962C8B-B14F-4D97-AF65-F5344CB8AC3E}">
        <p14:creationId xmlns:p14="http://schemas.microsoft.com/office/powerpoint/2010/main" val="1247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D8FE9-2D49-4F57-997C-D98EADD6E8D4}"/>
              </a:ext>
            </a:extLst>
          </p:cNvPr>
          <p:cNvSpPr>
            <a:spLocks noGrp="1"/>
          </p:cNvSpPr>
          <p:nvPr>
            <p:ph type="title"/>
          </p:nvPr>
        </p:nvSpPr>
        <p:spPr>
          <a:xfrm>
            <a:off x="508228" y="48767"/>
            <a:ext cx="7886700" cy="642306"/>
          </a:xfrm>
        </p:spPr>
        <p:txBody>
          <a:bodyPr>
            <a:normAutofit/>
          </a:bodyPr>
          <a:lstStyle/>
          <a:p>
            <a:r>
              <a:rPr lang="en-US" sz="2700" b="1">
                <a:cs typeface="Times New Roman" panose="02020603050405020304" pitchFamily="18" charset="0"/>
              </a:rPr>
              <a:t>Basic Model Modifications</a:t>
            </a:r>
          </a:p>
        </p:txBody>
      </p:sp>
      <p:sp>
        <p:nvSpPr>
          <p:cNvPr id="3" name="Tijdelijke aanduiding voor inhoud 2">
            <a:extLst>
              <a:ext uri="{FF2B5EF4-FFF2-40B4-BE49-F238E27FC236}">
                <a16:creationId xmlns:a16="http://schemas.microsoft.com/office/drawing/2014/main" id="{9D4C8119-01B1-4C0F-B6E0-0BA1CBAD28E6}"/>
              </a:ext>
            </a:extLst>
          </p:cNvPr>
          <p:cNvSpPr>
            <a:spLocks noGrp="1"/>
          </p:cNvSpPr>
          <p:nvPr>
            <p:ph idx="1"/>
          </p:nvPr>
        </p:nvSpPr>
        <p:spPr>
          <a:xfrm>
            <a:off x="508228" y="890176"/>
            <a:ext cx="8631884" cy="4053329"/>
          </a:xfrm>
        </p:spPr>
        <p:txBody>
          <a:bodyPr spcFirstLastPara="1" vert="horz" wrap="square" lIns="68580" tIns="34290" rIns="68580" bIns="34290" rtlCol="0" anchor="t" anchorCtr="0">
            <a:normAutofit/>
          </a:bodyPr>
          <a:lstStyle/>
          <a:p>
            <a:r>
              <a:rPr lang="en-US" sz="1500" dirty="0">
                <a:latin typeface="+mj-lt"/>
                <a:cs typeface="Times New Roman"/>
              </a:rPr>
              <a:t>The model and the </a:t>
            </a:r>
            <a:r>
              <a:rPr lang="en-US" sz="1500" dirty="0" err="1">
                <a:latin typeface="+mj-lt"/>
                <a:cs typeface="Times New Roman"/>
              </a:rPr>
              <a:t>compset</a:t>
            </a:r>
            <a:r>
              <a:rPr lang="en-US" sz="1500" dirty="0">
                <a:latin typeface="+mj-lt"/>
                <a:cs typeface="Times New Roman"/>
              </a:rPr>
              <a:t> we are using already contains default values for many of the model features (e.g. CO2 levels, irrigation, radiative properties of the surface).  </a:t>
            </a:r>
            <a:endParaRPr lang="en-US" sz="1500" dirty="0">
              <a:latin typeface="+mj-lt"/>
              <a:cs typeface="Times New Roman" panose="02020603050405020304" pitchFamily="18" charset="0"/>
            </a:endParaRPr>
          </a:p>
          <a:p>
            <a:r>
              <a:rPr lang="en-US" sz="1500" dirty="0">
                <a:latin typeface="+mj-lt"/>
                <a:cs typeface="Times New Roman"/>
              </a:rPr>
              <a:t>Users can change these variables values through the </a:t>
            </a:r>
            <a:r>
              <a:rPr lang="en-US" sz="1500" b="1" dirty="0" err="1">
                <a:latin typeface="+mj-lt"/>
                <a:cs typeface="Times New Roman"/>
              </a:rPr>
              <a:t>namelists</a:t>
            </a:r>
            <a:r>
              <a:rPr lang="en-US" sz="1500" b="1" dirty="0">
                <a:latin typeface="+mj-lt"/>
                <a:cs typeface="Times New Roman"/>
              </a:rPr>
              <a:t> </a:t>
            </a:r>
            <a:r>
              <a:rPr lang="en-US" sz="1500" i="1" dirty="0">
                <a:latin typeface="+mj-lt"/>
                <a:cs typeface="Times New Roman"/>
              </a:rPr>
              <a:t>(controlling what we ask from the model components).</a:t>
            </a:r>
            <a:endParaRPr lang="en-US" sz="1500" dirty="0">
              <a:latin typeface="+mj-lt"/>
              <a:cs typeface="Times New Roman" panose="02020603050405020304" pitchFamily="18" charset="0"/>
            </a:endParaRPr>
          </a:p>
          <a:p>
            <a:br>
              <a:rPr lang="en-US" sz="1500" b="1" dirty="0">
                <a:latin typeface="+mj-lt"/>
                <a:cs typeface="Times New Roman" panose="02020603050405020304" pitchFamily="18" charset="0"/>
              </a:rPr>
            </a:br>
            <a:r>
              <a:rPr lang="en-US" sz="1500" dirty="0">
                <a:latin typeface="+mj-lt"/>
                <a:cs typeface="Times New Roman"/>
              </a:rPr>
              <a:t>In the case of </a:t>
            </a:r>
            <a:r>
              <a:rPr lang="en-US" sz="1500" b="1" dirty="0">
                <a:latin typeface="+mj-lt"/>
                <a:cs typeface="Times New Roman"/>
              </a:rPr>
              <a:t>CLM model</a:t>
            </a:r>
            <a:r>
              <a:rPr lang="en-US" sz="1500" dirty="0">
                <a:latin typeface="+mj-lt"/>
                <a:cs typeface="Times New Roman"/>
              </a:rPr>
              <a:t>, we can change </a:t>
            </a:r>
            <a:r>
              <a:rPr lang="en-US" sz="1500" dirty="0" err="1">
                <a:latin typeface="+mj-lt"/>
                <a:cs typeface="Times New Roman"/>
              </a:rPr>
              <a:t>namelist</a:t>
            </a:r>
            <a:r>
              <a:rPr lang="en-US" sz="1500" dirty="0">
                <a:latin typeface="+mj-lt"/>
                <a:cs typeface="Times New Roman"/>
              </a:rPr>
              <a:t> variables in </a:t>
            </a:r>
            <a:r>
              <a:rPr lang="en-US" sz="1500" b="1" dirty="0" err="1">
                <a:latin typeface="+mj-lt"/>
                <a:cs typeface="Times New Roman"/>
              </a:rPr>
              <a:t>user_nl_clm</a:t>
            </a:r>
            <a:r>
              <a:rPr lang="en-US" sz="1500" dirty="0">
                <a:latin typeface="+mj-lt"/>
                <a:cs typeface="Times New Roman"/>
              </a:rPr>
              <a:t>: </a:t>
            </a:r>
            <a:br>
              <a:rPr lang="en-US" sz="1500" dirty="0">
                <a:latin typeface="+mj-lt"/>
                <a:cs typeface="Times New Roman" panose="02020603050405020304" pitchFamily="18" charset="0"/>
              </a:rPr>
            </a:br>
            <a:r>
              <a:rPr lang="en-US" sz="1500" i="1" dirty="0">
                <a:solidFill>
                  <a:srgbClr val="00B050"/>
                </a:solidFill>
                <a:latin typeface="+mj-lt"/>
                <a:cs typeface="Times New Roman"/>
              </a:rPr>
              <a:t>vi </a:t>
            </a:r>
            <a:r>
              <a:rPr lang="en-US" sz="1500" i="1" dirty="0" err="1">
                <a:solidFill>
                  <a:srgbClr val="00B050"/>
                </a:solidFill>
                <a:latin typeface="+mj-lt"/>
                <a:cs typeface="Times New Roman"/>
              </a:rPr>
              <a:t>user_nl_clm</a:t>
            </a:r>
            <a:br>
              <a:rPr lang="en-US" sz="1500" i="1" dirty="0">
                <a:latin typeface="+mj-lt"/>
                <a:cs typeface="Times New Roman" panose="02020603050405020304" pitchFamily="18" charset="0"/>
              </a:rPr>
            </a:br>
            <a:br>
              <a:rPr lang="en-US" sz="1500" dirty="0">
                <a:latin typeface="+mj-lt"/>
                <a:cs typeface="Times New Roman" panose="02020603050405020304" pitchFamily="18" charset="0"/>
              </a:rPr>
            </a:br>
            <a:br>
              <a:rPr lang="en-US" sz="1500" dirty="0">
                <a:latin typeface="+mj-lt"/>
                <a:cs typeface="Times New Roman" panose="02020603050405020304" pitchFamily="18" charset="0"/>
              </a:rPr>
            </a:br>
            <a:r>
              <a:rPr lang="en-US" sz="1500" dirty="0">
                <a:latin typeface="+mj-lt"/>
                <a:cs typeface="Times New Roman"/>
              </a:rPr>
              <a:t>CLM </a:t>
            </a:r>
            <a:r>
              <a:rPr lang="en-US" sz="1500" dirty="0" err="1">
                <a:latin typeface="+mj-lt"/>
                <a:cs typeface="Times New Roman"/>
              </a:rPr>
              <a:t>namelists</a:t>
            </a:r>
            <a:r>
              <a:rPr lang="en-US" sz="1500" dirty="0">
                <a:latin typeface="+mj-lt"/>
                <a:cs typeface="Times New Roman"/>
              </a:rPr>
              <a:t>: </a:t>
            </a:r>
            <a:r>
              <a:rPr lang="en-US" sz="1500" dirty="0">
                <a:latin typeface="+mj-lt"/>
                <a:ea typeface="+mn-lt"/>
                <a:cs typeface="Times New Roman"/>
                <a:hlinkClick r:id="rId3"/>
              </a:rPr>
              <a:t>http://www.cesm.ucar.edu/models/cesm2/settings/current/clm5_0_nml.html</a:t>
            </a:r>
            <a:br>
              <a:rPr lang="en-US" sz="1500" dirty="0">
                <a:latin typeface="+mj-lt"/>
                <a:cs typeface="Times New Roman" panose="02020603050405020304" pitchFamily="18" charset="0"/>
              </a:rPr>
            </a:br>
            <a:endParaRPr lang="en-US" sz="1500" dirty="0">
              <a:latin typeface="+mj-lt"/>
              <a:cs typeface="Times New Roman" panose="02020603050405020304" pitchFamily="18" charset="0"/>
            </a:endParaRPr>
          </a:p>
          <a:p>
            <a:pPr marL="385763" indent="-385763">
              <a:buAutoNum type="arabicPeriod"/>
            </a:pPr>
            <a:endParaRPr lang="en-US" sz="1500" b="1"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5ADA5273-1C99-49E0-BEAB-CD25556182A4}"/>
              </a:ext>
            </a:extLst>
          </p:cNvPr>
          <p:cNvSpPr>
            <a:spLocks noGrp="1"/>
          </p:cNvSpPr>
          <p:nvPr>
            <p:ph type="sldNum" sz="quarter" idx="12"/>
          </p:nvPr>
        </p:nvSpPr>
        <p:spPr/>
        <p:txBody>
          <a:bodyPr/>
          <a:lstStyle/>
          <a:p>
            <a:fld id="{D0ACF1C0-44CE-4722-A2F0-77352D0F488E}" type="slidenum">
              <a:rPr lang="en-US" smtClean="0"/>
              <a:pPr/>
              <a:t>45</a:t>
            </a:fld>
            <a:endParaRPr lang="en-US"/>
          </a:p>
        </p:txBody>
      </p:sp>
    </p:spTree>
    <p:extLst>
      <p:ext uri="{BB962C8B-B14F-4D97-AF65-F5344CB8AC3E}">
        <p14:creationId xmlns:p14="http://schemas.microsoft.com/office/powerpoint/2010/main" val="17402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8DF4ED-82EC-4C81-B951-12B39B0C0B82}"/>
              </a:ext>
            </a:extLst>
          </p:cNvPr>
          <p:cNvSpPr>
            <a:spLocks noGrp="1"/>
          </p:cNvSpPr>
          <p:nvPr>
            <p:ph type="title"/>
          </p:nvPr>
        </p:nvSpPr>
        <p:spPr/>
        <p:txBody>
          <a:bodyPr>
            <a:normAutofit/>
          </a:bodyPr>
          <a:lstStyle/>
          <a:p>
            <a:r>
              <a:rPr lang="en-US" sz="2700" b="1">
                <a:cs typeface="Times New Roman" panose="02020603050405020304" pitchFamily="18" charset="0"/>
              </a:rPr>
              <a:t>C. CESM workflow</a:t>
            </a:r>
          </a:p>
        </p:txBody>
      </p:sp>
      <p:sp>
        <p:nvSpPr>
          <p:cNvPr id="3" name="Tijdelijke aanduiding voor inhoud 2">
            <a:extLst>
              <a:ext uri="{FF2B5EF4-FFF2-40B4-BE49-F238E27FC236}">
                <a16:creationId xmlns:a16="http://schemas.microsoft.com/office/drawing/2014/main" id="{BA716B41-6A56-4597-BAC8-1638A3FEDBFC}"/>
              </a:ext>
            </a:extLst>
          </p:cNvPr>
          <p:cNvSpPr>
            <a:spLocks noGrp="1"/>
          </p:cNvSpPr>
          <p:nvPr>
            <p:ph idx="1"/>
          </p:nvPr>
        </p:nvSpPr>
        <p:spPr>
          <a:xfrm>
            <a:off x="628650" y="1165861"/>
            <a:ext cx="7006590" cy="3466862"/>
          </a:xfrm>
        </p:spPr>
        <p:txBody>
          <a:bodyPr/>
          <a:lstStyle/>
          <a:p>
            <a:pPr marL="385763" indent="-385763">
              <a:buAutoNum type="arabicPeriod"/>
            </a:pPr>
            <a:r>
              <a:rPr lang="en-US" b="1" noProof="0">
                <a:solidFill>
                  <a:schemeClr val="bg1">
                    <a:lumMod val="65000"/>
                  </a:schemeClr>
                </a:solidFill>
                <a:latin typeface="+mj-lt"/>
                <a:cs typeface="Times New Roman" panose="02020603050405020304" pitchFamily="18" charset="0"/>
              </a:rPr>
              <a:t>Creating a case </a:t>
            </a:r>
            <a:r>
              <a:rPr lang="en-US" noProof="0">
                <a:solidFill>
                  <a:schemeClr val="bg1">
                    <a:lumMod val="65000"/>
                  </a:schemeClr>
                </a:solidFill>
                <a:latin typeface="+mj-lt"/>
                <a:cs typeface="Times New Roman" panose="02020603050405020304" pitchFamily="18" charset="0"/>
              </a:rPr>
              <a:t>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create_newcase</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Set up </a:t>
            </a:r>
            <a:r>
              <a:rPr lang="en-US" noProof="0">
                <a:solidFill>
                  <a:schemeClr val="bg1">
                    <a:lumMod val="65000"/>
                  </a:schemeClr>
                </a:solidFill>
                <a:latin typeface="+mj-lt"/>
                <a:cs typeface="Times New Roman" panose="02020603050405020304" pitchFamily="18" charset="0"/>
              </a:rPr>
              <a:t>the case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case.setup</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solidFill>
                  <a:schemeClr val="bg1">
                    <a:lumMod val="65000"/>
                  </a:schemeClr>
                </a:solidFill>
                <a:latin typeface="+mj-lt"/>
                <a:cs typeface="Times New Roman" panose="02020603050405020304" pitchFamily="18" charset="0"/>
              </a:rPr>
              <a:t>Build the executable </a:t>
            </a:r>
            <a:r>
              <a:rPr lang="en-US" noProof="0">
                <a:solidFill>
                  <a:schemeClr val="bg1">
                    <a:lumMod val="65000"/>
                  </a:schemeClr>
                </a:solidFill>
                <a:latin typeface="+mj-lt"/>
                <a:cs typeface="Times New Roman" panose="02020603050405020304" pitchFamily="18" charset="0"/>
              </a:rPr>
              <a:t>(compile) with </a:t>
            </a:r>
            <a:r>
              <a:rPr lang="en-US" i="1" noProof="0">
                <a:solidFill>
                  <a:schemeClr val="bg1">
                    <a:lumMod val="65000"/>
                  </a:schemeClr>
                </a:solidFill>
                <a:latin typeface="+mj-lt"/>
                <a:cs typeface="Times New Roman" panose="02020603050405020304" pitchFamily="18" charset="0"/>
              </a:rPr>
              <a:t>./</a:t>
            </a:r>
            <a:r>
              <a:rPr lang="en-US" i="1" noProof="0" err="1">
                <a:solidFill>
                  <a:schemeClr val="bg1">
                    <a:lumMod val="65000"/>
                  </a:schemeClr>
                </a:solidFill>
                <a:latin typeface="+mj-lt"/>
                <a:cs typeface="Times New Roman" panose="02020603050405020304" pitchFamily="18" charset="0"/>
              </a:rPr>
              <a:t>case.build</a:t>
            </a:r>
            <a:endParaRPr lang="en-US" i="1" noProof="0">
              <a:solidFill>
                <a:schemeClr val="bg1">
                  <a:lumMod val="65000"/>
                </a:schemeClr>
              </a:solidFill>
              <a:latin typeface="+mj-lt"/>
              <a:cs typeface="Times New Roman" panose="02020603050405020304" pitchFamily="18" charset="0"/>
            </a:endParaRPr>
          </a:p>
          <a:p>
            <a:pPr marL="385763" indent="-385763">
              <a:buAutoNum type="arabicPeriod"/>
            </a:pPr>
            <a:r>
              <a:rPr lang="en-US" b="1" noProof="0">
                <a:latin typeface="+mj-lt"/>
                <a:cs typeface="Times New Roman" panose="02020603050405020304" pitchFamily="18" charset="0"/>
              </a:rPr>
              <a:t>Submit the case </a:t>
            </a:r>
            <a:r>
              <a:rPr lang="en-US" noProof="0">
                <a:latin typeface="+mj-lt"/>
                <a:cs typeface="Times New Roman" panose="02020603050405020304" pitchFamily="18" charset="0"/>
              </a:rPr>
              <a:t>to the batch queue </a:t>
            </a:r>
            <a:br>
              <a:rPr lang="en-US" noProof="0">
                <a:latin typeface="+mj-lt"/>
                <a:cs typeface="Times New Roman" panose="02020603050405020304" pitchFamily="18" charset="0"/>
              </a:rPr>
            </a:br>
            <a:r>
              <a:rPr lang="en-US" noProof="0">
                <a:latin typeface="+mj-lt"/>
                <a:cs typeface="Times New Roman" panose="02020603050405020304" pitchFamily="18" charset="0"/>
              </a:rPr>
              <a:t>to run the model with </a:t>
            </a:r>
            <a:r>
              <a:rPr lang="en-US" i="1" noProof="0">
                <a:solidFill>
                  <a:srgbClr val="00B050"/>
                </a:solidFill>
                <a:latin typeface="+mj-lt"/>
                <a:cs typeface="Times New Roman" panose="02020603050405020304" pitchFamily="18" charset="0"/>
              </a:rPr>
              <a:t>./</a:t>
            </a:r>
            <a:r>
              <a:rPr lang="en-US" i="1" noProof="0" err="1">
                <a:solidFill>
                  <a:srgbClr val="00B050"/>
                </a:solidFill>
                <a:latin typeface="+mj-lt"/>
                <a:cs typeface="Times New Roman" panose="02020603050405020304" pitchFamily="18" charset="0"/>
              </a:rPr>
              <a:t>case.submit</a:t>
            </a:r>
            <a:endParaRPr lang="en-US" i="1" noProof="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0E765E8F-C242-44B2-8858-08E6BC884E67}"/>
              </a:ext>
            </a:extLst>
          </p:cNvPr>
          <p:cNvSpPr>
            <a:spLocks noGrp="1"/>
          </p:cNvSpPr>
          <p:nvPr>
            <p:ph type="sldNum" sz="quarter" idx="12"/>
          </p:nvPr>
        </p:nvSpPr>
        <p:spPr/>
        <p:txBody>
          <a:bodyPr/>
          <a:lstStyle/>
          <a:p>
            <a:fld id="{D0ACF1C0-44CE-4722-A2F0-77352D0F488E}" type="slidenum">
              <a:rPr lang="en-US" smtClean="0">
                <a:latin typeface="+mj-lt"/>
              </a:rPr>
              <a:pPr/>
              <a:t>46</a:t>
            </a:fld>
            <a:endParaRPr lang="en-US">
              <a:latin typeface="+mj-lt"/>
            </a:endParaRPr>
          </a:p>
        </p:txBody>
      </p:sp>
    </p:spTree>
    <p:extLst>
      <p:ext uri="{BB962C8B-B14F-4D97-AF65-F5344CB8AC3E}">
        <p14:creationId xmlns:p14="http://schemas.microsoft.com/office/powerpoint/2010/main" val="3357810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92CE2-32C4-4703-A758-FFCB3FE12CFA}"/>
              </a:ext>
            </a:extLst>
          </p:cNvPr>
          <p:cNvSpPr>
            <a:spLocks noGrp="1"/>
          </p:cNvSpPr>
          <p:nvPr>
            <p:ph type="title"/>
          </p:nvPr>
        </p:nvSpPr>
        <p:spPr/>
        <p:txBody>
          <a:bodyPr>
            <a:normAutofit/>
          </a:bodyPr>
          <a:lstStyle/>
          <a:p>
            <a:r>
              <a:rPr lang="en-US" sz="2700" b="1">
                <a:cs typeface="Times New Roman" panose="02020603050405020304" pitchFamily="18" charset="0"/>
              </a:rPr>
              <a:t>4. Submit the case to the queue</a:t>
            </a:r>
          </a:p>
        </p:txBody>
      </p:sp>
      <p:sp>
        <p:nvSpPr>
          <p:cNvPr id="3" name="Tijdelijke aanduiding voor inhoud 2">
            <a:extLst>
              <a:ext uri="{FF2B5EF4-FFF2-40B4-BE49-F238E27FC236}">
                <a16:creationId xmlns:a16="http://schemas.microsoft.com/office/drawing/2014/main" id="{D874BAAE-75D8-40D8-87E7-09831B898D2E}"/>
              </a:ext>
            </a:extLst>
          </p:cNvPr>
          <p:cNvSpPr>
            <a:spLocks noGrp="1"/>
          </p:cNvSpPr>
          <p:nvPr>
            <p:ph idx="1"/>
          </p:nvPr>
        </p:nvSpPr>
        <p:spPr>
          <a:xfrm>
            <a:off x="628650" y="1099402"/>
            <a:ext cx="7886700" cy="3364706"/>
          </a:xfrm>
        </p:spPr>
        <p:txBody>
          <a:bodyPr>
            <a:normAutofit/>
          </a:bodyPr>
          <a:lstStyle/>
          <a:p>
            <a:endParaRPr lang="en-US" dirty="0">
              <a:latin typeface="+mj-lt"/>
              <a:cs typeface="Times New Roman" panose="02020603050405020304" pitchFamily="18" charset="0"/>
            </a:endParaRPr>
          </a:p>
          <a:p>
            <a:r>
              <a:rPr lang="en-US" dirty="0">
                <a:latin typeface="+mj-lt"/>
                <a:cs typeface="Times New Roman" panose="02020603050405020304" pitchFamily="18" charset="0"/>
              </a:rPr>
              <a:t>Submit your case as a job to the batch queue</a:t>
            </a:r>
            <a:br>
              <a:rPr lang="en-US" dirty="0">
                <a:latin typeface="+mj-lt"/>
                <a:cs typeface="Times New Roman" panose="02020603050405020304" pitchFamily="18" charset="0"/>
              </a:rPr>
            </a:br>
            <a:r>
              <a:rPr lang="en-US" i="1" dirty="0">
                <a:solidFill>
                  <a:srgbClr val="00B050"/>
                </a:solidFill>
                <a:latin typeface="+mj-lt"/>
                <a:cs typeface="Times New Roman" panose="02020603050405020304" pitchFamily="18" charset="0"/>
              </a:rPr>
              <a:t>./</a:t>
            </a:r>
            <a:r>
              <a:rPr lang="en-US" i="1" dirty="0" err="1">
                <a:solidFill>
                  <a:srgbClr val="00B050"/>
                </a:solidFill>
                <a:latin typeface="+mj-lt"/>
                <a:cs typeface="Times New Roman" panose="02020603050405020304" pitchFamily="18" charset="0"/>
              </a:rPr>
              <a:t>case.submit</a:t>
            </a:r>
            <a:r>
              <a:rPr lang="en-US" i="1" dirty="0">
                <a:solidFill>
                  <a:srgbClr val="00B050"/>
                </a:solidFill>
                <a:latin typeface="+mj-lt"/>
                <a:cs typeface="Times New Roman" panose="02020603050405020304" pitchFamily="18" charset="0"/>
              </a:rPr>
              <a:t>  </a:t>
            </a:r>
          </a:p>
          <a:p>
            <a:r>
              <a:rPr lang="en-US" dirty="0">
                <a:latin typeface="+mj-lt"/>
                <a:cs typeface="Times New Roman" panose="02020603050405020304" pitchFamily="18" charset="0"/>
              </a:rPr>
              <a:t>Check the state of your job with the command </a:t>
            </a:r>
            <a:r>
              <a:rPr lang="en-US" dirty="0" err="1">
                <a:latin typeface="+mj-lt"/>
                <a:cs typeface="Times New Roman" panose="02020603050405020304" pitchFamily="18" charset="0"/>
              </a:rPr>
              <a:t>squeue</a:t>
            </a:r>
            <a:br>
              <a:rPr lang="en-US" dirty="0">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mysqueue</a:t>
            </a:r>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r>
              <a:rPr lang="en-US" dirty="0">
                <a:latin typeface="+mj-lt"/>
                <a:cs typeface="Times New Roman" panose="02020603050405020304" pitchFamily="18" charset="0"/>
              </a:rPr>
              <a:t>To delete a job from the queue</a:t>
            </a:r>
            <a:br>
              <a:rPr lang="en-US" dirty="0">
                <a:solidFill>
                  <a:srgbClr val="00B050"/>
                </a:solidFill>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scancel</a:t>
            </a:r>
            <a:r>
              <a:rPr lang="en-US" i="1" dirty="0">
                <a:solidFill>
                  <a:srgbClr val="00B050"/>
                </a:solidFill>
                <a:latin typeface="+mj-lt"/>
                <a:cs typeface="Times New Roman" panose="02020603050405020304" pitchFamily="18" charset="0"/>
              </a:rPr>
              <a:t> &lt;</a:t>
            </a:r>
            <a:r>
              <a:rPr lang="en-US" i="1" dirty="0" err="1">
                <a:solidFill>
                  <a:srgbClr val="00B050"/>
                </a:solidFill>
                <a:latin typeface="+mj-lt"/>
                <a:cs typeface="Times New Roman" panose="02020603050405020304" pitchFamily="18" charset="0"/>
              </a:rPr>
              <a:t>jobid</a:t>
            </a:r>
            <a:r>
              <a:rPr lang="en-US" i="1" dirty="0">
                <a:solidFill>
                  <a:srgbClr val="00B050"/>
                </a:solidFill>
                <a:latin typeface="+mj-lt"/>
                <a:cs typeface="Times New Roman" panose="02020603050405020304" pitchFamily="18" charset="0"/>
              </a:rPr>
              <a:t>&gt; </a:t>
            </a:r>
            <a:r>
              <a:rPr lang="en-US" dirty="0">
                <a:latin typeface="+mj-lt"/>
                <a:cs typeface="Times New Roman" panose="02020603050405020304" pitchFamily="18" charset="0"/>
              </a:rPr>
              <a:t>in this case </a:t>
            </a:r>
            <a:r>
              <a:rPr lang="en-US" i="1" dirty="0">
                <a:latin typeface="+mj-lt"/>
                <a:cs typeface="Times New Roman" panose="02020603050405020304" pitchFamily="18" charset="0"/>
              </a:rPr>
              <a:t>6031806</a:t>
            </a:r>
            <a:endParaRPr lang="en-US" dirty="0">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solidFill>
                <a:srgbClr val="00B050"/>
              </a:solidFill>
              <a:latin typeface="+mj-lt"/>
              <a:cs typeface="Times New Roman" panose="02020603050405020304" pitchFamily="18" charset="0"/>
            </a:endParaRPr>
          </a:p>
          <a:p>
            <a:endParaRPr lang="en-US" noProof="0"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DFA44591-4B72-4360-8E80-4DF2D96D29CD}"/>
              </a:ext>
            </a:extLst>
          </p:cNvPr>
          <p:cNvSpPr>
            <a:spLocks noGrp="1"/>
          </p:cNvSpPr>
          <p:nvPr>
            <p:ph type="sldNum" sz="quarter" idx="12"/>
          </p:nvPr>
        </p:nvSpPr>
        <p:spPr/>
        <p:txBody>
          <a:bodyPr/>
          <a:lstStyle/>
          <a:p>
            <a:fld id="{D0ACF1C0-44CE-4722-A2F0-77352D0F488E}" type="slidenum">
              <a:rPr lang="en-US" smtClean="0"/>
              <a:pPr/>
              <a:t>47</a:t>
            </a:fld>
            <a:endParaRPr lang="en-US"/>
          </a:p>
        </p:txBody>
      </p:sp>
      <p:cxnSp>
        <p:nvCxnSpPr>
          <p:cNvPr id="14" name="Rechte verbindingslijn met pijl 13">
            <a:extLst>
              <a:ext uri="{FF2B5EF4-FFF2-40B4-BE49-F238E27FC236}">
                <a16:creationId xmlns:a16="http://schemas.microsoft.com/office/drawing/2014/main" id="{0134FAB6-B392-4878-BBF5-644002551CC4}"/>
              </a:ext>
            </a:extLst>
          </p:cNvPr>
          <p:cNvCxnSpPr>
            <a:cxnSpLocks/>
          </p:cNvCxnSpPr>
          <p:nvPr/>
        </p:nvCxnSpPr>
        <p:spPr>
          <a:xfrm>
            <a:off x="5087147" y="3397579"/>
            <a:ext cx="0" cy="239684"/>
          </a:xfrm>
          <a:prstGeom prst="straightConnector1">
            <a:avLst/>
          </a:prstGeom>
          <a:ln w="28575">
            <a:solidFill>
              <a:srgbClr val="00339F"/>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AB75B028-B74C-4A84-9B3C-BC53B84F3E47}"/>
              </a:ext>
            </a:extLst>
          </p:cNvPr>
          <p:cNvSpPr txBox="1"/>
          <p:nvPr/>
        </p:nvSpPr>
        <p:spPr>
          <a:xfrm>
            <a:off x="4572000" y="3649196"/>
            <a:ext cx="3997037" cy="253916"/>
          </a:xfrm>
          <a:prstGeom prst="rect">
            <a:avLst/>
          </a:prstGeom>
          <a:noFill/>
        </p:spPr>
        <p:txBody>
          <a:bodyPr wrap="square" rtlCol="0">
            <a:spAutoFit/>
          </a:bodyPr>
          <a:lstStyle/>
          <a:p>
            <a:r>
              <a:rPr lang="en-US" sz="1050">
                <a:solidFill>
                  <a:srgbClr val="00339F"/>
                </a:solidFill>
              </a:rPr>
              <a:t>time use of your case is CPU time ≠ </a:t>
            </a:r>
            <a:r>
              <a:rPr lang="en-US" sz="1050" err="1">
                <a:solidFill>
                  <a:srgbClr val="00339F"/>
                </a:solidFill>
              </a:rPr>
              <a:t>walltime</a:t>
            </a:r>
            <a:endParaRPr lang="en-US" sz="1050">
              <a:solidFill>
                <a:srgbClr val="00339F"/>
              </a:solidFill>
            </a:endParaRPr>
          </a:p>
        </p:txBody>
      </p:sp>
      <p:sp>
        <p:nvSpPr>
          <p:cNvPr id="5" name="Tekstvak 4">
            <a:extLst>
              <a:ext uri="{FF2B5EF4-FFF2-40B4-BE49-F238E27FC236}">
                <a16:creationId xmlns:a16="http://schemas.microsoft.com/office/drawing/2014/main" id="{21AE3739-9DEC-4BF5-A442-72C398334852}"/>
              </a:ext>
            </a:extLst>
          </p:cNvPr>
          <p:cNvSpPr txBox="1"/>
          <p:nvPr/>
        </p:nvSpPr>
        <p:spPr>
          <a:xfrm>
            <a:off x="6231646" y="611399"/>
            <a:ext cx="2735794" cy="1384995"/>
          </a:xfrm>
          <a:prstGeom prst="rect">
            <a:avLst/>
          </a:prstGeom>
          <a:noFill/>
          <a:ln>
            <a:solidFill>
              <a:schemeClr val="accent2"/>
            </a:solidFill>
          </a:ln>
        </p:spPr>
        <p:txBody>
          <a:bodyPr wrap="square" rtlCol="0">
            <a:spAutoFit/>
          </a:bodyPr>
          <a:lstStyle/>
          <a:p>
            <a:r>
              <a:rPr lang="en-US" sz="1200" i="1">
                <a:solidFill>
                  <a:schemeClr val="bg2">
                    <a:lumMod val="50000"/>
                  </a:schemeClr>
                </a:solidFill>
              </a:rPr>
              <a:t>A </a:t>
            </a:r>
            <a:r>
              <a:rPr lang="en-US" sz="1200" b="1" i="1">
                <a:solidFill>
                  <a:schemeClr val="bg2">
                    <a:lumMod val="50000"/>
                  </a:schemeClr>
                </a:solidFill>
              </a:rPr>
              <a:t>batch queue </a:t>
            </a:r>
            <a:r>
              <a:rPr lang="en-US" sz="1200" i="1">
                <a:solidFill>
                  <a:schemeClr val="bg2">
                    <a:lumMod val="50000"/>
                  </a:schemeClr>
                </a:solidFill>
              </a:rPr>
              <a:t>is a data structure </a:t>
            </a:r>
            <a:br>
              <a:rPr lang="en-US" sz="1200" i="1">
                <a:solidFill>
                  <a:schemeClr val="bg2">
                    <a:lumMod val="50000"/>
                  </a:schemeClr>
                </a:solidFill>
              </a:rPr>
            </a:br>
            <a:r>
              <a:rPr lang="en-US" sz="1200" i="1">
                <a:solidFill>
                  <a:schemeClr val="bg2">
                    <a:lumMod val="50000"/>
                  </a:schemeClr>
                </a:solidFill>
              </a:rPr>
              <a:t>maintained by a job scheduler to run jobs. </a:t>
            </a:r>
            <a:br>
              <a:rPr lang="en-US" sz="1200" i="1">
                <a:solidFill>
                  <a:schemeClr val="bg2">
                    <a:lumMod val="50000"/>
                  </a:schemeClr>
                </a:solidFill>
              </a:rPr>
            </a:br>
            <a:r>
              <a:rPr lang="en-US" sz="1200" i="1">
                <a:solidFill>
                  <a:schemeClr val="bg2">
                    <a:lumMod val="50000"/>
                  </a:schemeClr>
                </a:solidFill>
              </a:rPr>
              <a:t>How fast your job will run depends</a:t>
            </a:r>
            <a:br>
              <a:rPr lang="en-US" sz="1200" i="1">
                <a:solidFill>
                  <a:schemeClr val="bg2">
                    <a:lumMod val="50000"/>
                  </a:schemeClr>
                </a:solidFill>
              </a:rPr>
            </a:br>
            <a:r>
              <a:rPr lang="en-US" sz="1200" i="1">
                <a:solidFill>
                  <a:schemeClr val="bg2">
                    <a:lumMod val="50000"/>
                  </a:schemeClr>
                </a:solidFill>
              </a:rPr>
              <a:t>on your requested resources </a:t>
            </a:r>
            <a:br>
              <a:rPr lang="en-US" sz="1200" i="1">
                <a:solidFill>
                  <a:schemeClr val="bg2">
                    <a:lumMod val="50000"/>
                  </a:schemeClr>
                </a:solidFill>
              </a:rPr>
            </a:br>
            <a:r>
              <a:rPr lang="en-US" sz="1200" i="1">
                <a:solidFill>
                  <a:schemeClr val="bg2">
                    <a:lumMod val="50000"/>
                  </a:schemeClr>
                </a:solidFill>
              </a:rPr>
              <a:t>(memory,  #CPU’s, </a:t>
            </a:r>
            <a:r>
              <a:rPr lang="en-US" sz="1200" i="1" err="1">
                <a:solidFill>
                  <a:schemeClr val="bg2">
                    <a:lumMod val="50000"/>
                  </a:schemeClr>
                </a:solidFill>
              </a:rPr>
              <a:t>walltime</a:t>
            </a:r>
            <a:r>
              <a:rPr lang="en-US" sz="1200" i="1">
                <a:solidFill>
                  <a:schemeClr val="bg2">
                    <a:lumMod val="50000"/>
                  </a:schemeClr>
                </a:solidFill>
              </a:rPr>
              <a:t>)</a:t>
            </a:r>
            <a:br>
              <a:rPr lang="en-US" sz="1200" i="1">
                <a:solidFill>
                  <a:schemeClr val="bg2">
                    <a:lumMod val="50000"/>
                  </a:schemeClr>
                </a:solidFill>
              </a:rPr>
            </a:br>
            <a:r>
              <a:rPr lang="en-US" sz="1200" i="1">
                <a:solidFill>
                  <a:schemeClr val="bg2">
                    <a:lumMod val="50000"/>
                  </a:schemeClr>
                </a:solidFill>
              </a:rPr>
              <a:t>During this session, we have priority. </a:t>
            </a:r>
          </a:p>
        </p:txBody>
      </p:sp>
      <p:pic>
        <p:nvPicPr>
          <p:cNvPr id="8" name="Picture 7">
            <a:extLst>
              <a:ext uri="{FF2B5EF4-FFF2-40B4-BE49-F238E27FC236}">
                <a16:creationId xmlns:a16="http://schemas.microsoft.com/office/drawing/2014/main" id="{24DD2EFB-CCD3-41CC-812D-1BDCA743A628}"/>
              </a:ext>
            </a:extLst>
          </p:cNvPr>
          <p:cNvPicPr>
            <a:picLocks noChangeAspect="1"/>
          </p:cNvPicPr>
          <p:nvPr/>
        </p:nvPicPr>
        <p:blipFill>
          <a:blip r:embed="rId2"/>
          <a:stretch>
            <a:fillRect/>
          </a:stretch>
        </p:blipFill>
        <p:spPr>
          <a:xfrm>
            <a:off x="710045" y="3005972"/>
            <a:ext cx="7315200" cy="342900"/>
          </a:xfrm>
          <a:prstGeom prst="rect">
            <a:avLst/>
          </a:prstGeom>
        </p:spPr>
      </p:pic>
      <p:sp>
        <p:nvSpPr>
          <p:cNvPr id="7" name="Rechthoek 6">
            <a:extLst>
              <a:ext uri="{FF2B5EF4-FFF2-40B4-BE49-F238E27FC236}">
                <a16:creationId xmlns:a16="http://schemas.microsoft.com/office/drawing/2014/main" id="{250308B1-9FEC-4078-9C62-D6300F7F6A88}"/>
              </a:ext>
            </a:extLst>
          </p:cNvPr>
          <p:cNvSpPr/>
          <p:nvPr/>
        </p:nvSpPr>
        <p:spPr>
          <a:xfrm>
            <a:off x="4045527" y="3043001"/>
            <a:ext cx="644236" cy="286984"/>
          </a:xfrm>
          <a:prstGeom prst="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55288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45AF3-8393-4913-9B38-C9E00D2210D0}"/>
              </a:ext>
            </a:extLst>
          </p:cNvPr>
          <p:cNvSpPr>
            <a:spLocks noGrp="1"/>
          </p:cNvSpPr>
          <p:nvPr>
            <p:ph type="title"/>
          </p:nvPr>
        </p:nvSpPr>
        <p:spPr/>
        <p:txBody>
          <a:bodyPr>
            <a:normAutofit/>
          </a:bodyPr>
          <a:lstStyle/>
          <a:p>
            <a:r>
              <a:rPr lang="en-US" sz="2700" b="1">
                <a:cs typeface="Times New Roman" panose="02020603050405020304" pitchFamily="18" charset="0"/>
              </a:rPr>
              <a:t>D. Check the output</a:t>
            </a:r>
          </a:p>
        </p:txBody>
      </p:sp>
      <p:sp>
        <p:nvSpPr>
          <p:cNvPr id="3" name="Tijdelijke aanduiding voor inhoud 2">
            <a:extLst>
              <a:ext uri="{FF2B5EF4-FFF2-40B4-BE49-F238E27FC236}">
                <a16:creationId xmlns:a16="http://schemas.microsoft.com/office/drawing/2014/main" id="{FFC98CCA-F6DF-4A4C-B7C9-7FFB57337200}"/>
              </a:ext>
            </a:extLst>
          </p:cNvPr>
          <p:cNvSpPr>
            <a:spLocks noGrp="1"/>
          </p:cNvSpPr>
          <p:nvPr>
            <p:ph idx="1"/>
          </p:nvPr>
        </p:nvSpPr>
        <p:spPr>
          <a:xfrm>
            <a:off x="628650" y="1116806"/>
            <a:ext cx="7886700" cy="3263504"/>
          </a:xfrm>
        </p:spPr>
        <p:txBody>
          <a:bodyPr>
            <a:normAutofit lnSpcReduction="10000"/>
          </a:bodyPr>
          <a:lstStyle/>
          <a:p>
            <a:r>
              <a:rPr lang="en-US" dirty="0">
                <a:latin typeface="+mj-lt"/>
                <a:cs typeface="Times New Roman" panose="02020603050405020304" pitchFamily="18" charset="0"/>
              </a:rPr>
              <a:t>When the model run completed, go to your work directory </a:t>
            </a:r>
            <a:br>
              <a:rPr lang="en-US" dirty="0">
                <a:latin typeface="+mj-lt"/>
                <a:cs typeface="Times New Roman" panose="02020603050405020304" pitchFamily="18" charset="0"/>
              </a:rPr>
            </a:br>
            <a:r>
              <a:rPr lang="en-US" dirty="0">
                <a:latin typeface="+mj-lt"/>
                <a:cs typeface="Times New Roman" panose="02020603050405020304" pitchFamily="18" charset="0"/>
              </a:rPr>
              <a:t>(in this directory the model has actually run and produced output data)</a:t>
            </a:r>
            <a:br>
              <a:rPr lang="en-US" dirty="0">
                <a:latin typeface="+mj-lt"/>
                <a:cs typeface="Times New Roman" panose="02020603050405020304" pitchFamily="18" charset="0"/>
              </a:rPr>
            </a:br>
            <a:r>
              <a:rPr lang="en-US" i="1" dirty="0">
                <a:solidFill>
                  <a:srgbClr val="00B050"/>
                </a:solidFill>
                <a:latin typeface="+mj-lt"/>
                <a:cs typeface="Times New Roman" panose="02020603050405020304" pitchFamily="18" charset="0"/>
              </a:rPr>
              <a:t>cd $VSC_SCRATCH/</a:t>
            </a:r>
            <a:r>
              <a:rPr lang="en-US" i="1" dirty="0" err="1">
                <a:solidFill>
                  <a:srgbClr val="00B050"/>
                </a:solidFill>
                <a:latin typeface="+mj-lt"/>
                <a:cs typeface="Times New Roman" panose="02020603050405020304" pitchFamily="18" charset="0"/>
              </a:rPr>
              <a:t>cesm</a:t>
            </a:r>
            <a:r>
              <a:rPr lang="en-US" i="1" dirty="0">
                <a:solidFill>
                  <a:srgbClr val="00B050"/>
                </a:solidFill>
                <a:latin typeface="+mj-lt"/>
                <a:cs typeface="Times New Roman" panose="02020603050405020304" pitchFamily="18" charset="0"/>
              </a:rPr>
              <a:t>/output/control/run</a:t>
            </a:r>
            <a:br>
              <a:rPr lang="en-US" i="1" dirty="0">
                <a:solidFill>
                  <a:srgbClr val="00B050"/>
                </a:solidFill>
                <a:latin typeface="+mj-lt"/>
                <a:cs typeface="Times New Roman" panose="02020603050405020304" pitchFamily="18" charset="0"/>
              </a:rPr>
            </a:br>
            <a:br>
              <a:rPr lang="en-US" i="1" dirty="0">
                <a:solidFill>
                  <a:srgbClr val="00B050"/>
                </a:solidFill>
                <a:latin typeface="+mj-lt"/>
                <a:cs typeface="Times New Roman" panose="02020603050405020304" pitchFamily="18" charset="0"/>
              </a:rPr>
            </a:br>
            <a:br>
              <a:rPr lang="en-US" i="1" dirty="0">
                <a:solidFill>
                  <a:srgbClr val="00B050"/>
                </a:solidFill>
                <a:latin typeface="+mj-lt"/>
                <a:cs typeface="Times New Roman" panose="02020603050405020304" pitchFamily="18" charset="0"/>
              </a:rPr>
            </a:br>
            <a:r>
              <a:rPr lang="en-US" dirty="0">
                <a:latin typeface="+mj-lt"/>
                <a:cs typeface="Times New Roman" panose="02020603050405020304" pitchFamily="18" charset="0"/>
              </a:rPr>
              <a:t>There should be some </a:t>
            </a:r>
            <a:r>
              <a:rPr lang="en-US" dirty="0" err="1">
                <a:latin typeface="+mj-lt"/>
                <a:cs typeface="Times New Roman" panose="02020603050405020304" pitchFamily="18" charset="0"/>
              </a:rPr>
              <a:t>netCDF</a:t>
            </a:r>
            <a:r>
              <a:rPr lang="en-US" dirty="0">
                <a:latin typeface="+mj-lt"/>
                <a:cs typeface="Times New Roman" panose="02020603050405020304" pitchFamily="18" charset="0"/>
              </a:rPr>
              <a:t> files visible. Open the main </a:t>
            </a:r>
            <a:r>
              <a:rPr lang="en-US" dirty="0" err="1">
                <a:latin typeface="+mj-lt"/>
                <a:cs typeface="Times New Roman" panose="02020603050405020304" pitchFamily="18" charset="0"/>
              </a:rPr>
              <a:t>clm</a:t>
            </a:r>
            <a:r>
              <a:rPr lang="en-US" dirty="0">
                <a:latin typeface="+mj-lt"/>
                <a:cs typeface="Times New Roman" panose="02020603050405020304" pitchFamily="18" charset="0"/>
              </a:rPr>
              <a:t> output</a:t>
            </a:r>
            <a:br>
              <a:rPr lang="en-US" dirty="0">
                <a:latin typeface="+mj-lt"/>
                <a:cs typeface="Times New Roman" panose="02020603050405020304" pitchFamily="18" charset="0"/>
              </a:rPr>
            </a:br>
            <a:r>
              <a:rPr lang="en-US" i="1" dirty="0" err="1">
                <a:solidFill>
                  <a:srgbClr val="00B050"/>
                </a:solidFill>
                <a:latin typeface="+mj-lt"/>
                <a:cs typeface="Times New Roman" panose="02020603050405020304" pitchFamily="18" charset="0"/>
              </a:rPr>
              <a:t>ncview</a:t>
            </a:r>
            <a:r>
              <a:rPr lang="en-US" i="1" dirty="0">
                <a:solidFill>
                  <a:srgbClr val="00B050"/>
                </a:solidFill>
                <a:latin typeface="+mj-lt"/>
                <a:cs typeface="Times New Roman" panose="02020603050405020304" pitchFamily="18" charset="0"/>
              </a:rPr>
              <a:t> control.clm2.h0.0001-01.nc</a:t>
            </a:r>
          </a:p>
          <a:p>
            <a:r>
              <a:rPr lang="en-US" dirty="0">
                <a:latin typeface="+mj-lt"/>
                <a:cs typeface="Times New Roman" panose="02020603050405020304" pitchFamily="18" charset="0"/>
              </a:rPr>
              <a:t>Which time period does this file cover? </a:t>
            </a:r>
          </a:p>
          <a:p>
            <a:r>
              <a:rPr lang="en-US" dirty="0">
                <a:latin typeface="+mj-lt"/>
                <a:cs typeface="Times New Roman" panose="02020603050405020304" pitchFamily="18" charset="0"/>
              </a:rPr>
              <a:t>This file contains all output variables. You find an overview of the variables by running</a:t>
            </a:r>
          </a:p>
          <a:p>
            <a:pPr marL="57150" indent="0">
              <a:buNone/>
            </a:pPr>
            <a:r>
              <a:rPr lang="en-US" i="1" dirty="0">
                <a:solidFill>
                  <a:srgbClr val="00B050"/>
                </a:solidFill>
                <a:cs typeface="Times New Roman" panose="02020603050405020304" pitchFamily="18" charset="0"/>
              </a:rPr>
              <a:t>       </a:t>
            </a:r>
            <a:r>
              <a:rPr lang="en-US" i="1" dirty="0" err="1">
                <a:solidFill>
                  <a:srgbClr val="00B050"/>
                </a:solidFill>
                <a:cs typeface="Times New Roman" panose="02020603050405020304" pitchFamily="18" charset="0"/>
              </a:rPr>
              <a:t>ncdump</a:t>
            </a:r>
            <a:r>
              <a:rPr lang="en-US" i="1" dirty="0">
                <a:solidFill>
                  <a:srgbClr val="00B050"/>
                </a:solidFill>
                <a:cs typeface="Times New Roman" panose="02020603050405020304" pitchFamily="18" charset="0"/>
              </a:rPr>
              <a:t> –h control.clm2.h0.0001-01.nc</a:t>
            </a:r>
            <a:endParaRPr lang="en-US"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79EC8335-47ED-4E2D-A717-05458E4E1F3F}"/>
              </a:ext>
            </a:extLst>
          </p:cNvPr>
          <p:cNvSpPr>
            <a:spLocks noGrp="1"/>
          </p:cNvSpPr>
          <p:nvPr>
            <p:ph type="sldNum" sz="quarter" idx="12"/>
          </p:nvPr>
        </p:nvSpPr>
        <p:spPr/>
        <p:txBody>
          <a:bodyPr/>
          <a:lstStyle/>
          <a:p>
            <a:fld id="{D0ACF1C0-44CE-4722-A2F0-77352D0F488E}" type="slidenum">
              <a:rPr lang="en-US" smtClean="0"/>
              <a:pPr/>
              <a:t>48</a:t>
            </a:fld>
            <a:endParaRPr lang="en-US"/>
          </a:p>
        </p:txBody>
      </p:sp>
    </p:spTree>
    <p:extLst>
      <p:ext uri="{BB962C8B-B14F-4D97-AF65-F5344CB8AC3E}">
        <p14:creationId xmlns:p14="http://schemas.microsoft.com/office/powerpoint/2010/main" val="573618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EB86D-6950-4929-B1FF-35CC4DDF9A9F}"/>
              </a:ext>
            </a:extLst>
          </p:cNvPr>
          <p:cNvSpPr>
            <a:spLocks noGrp="1"/>
          </p:cNvSpPr>
          <p:nvPr>
            <p:ph type="title"/>
          </p:nvPr>
        </p:nvSpPr>
        <p:spPr/>
        <p:txBody>
          <a:bodyPr>
            <a:normAutofit/>
          </a:bodyPr>
          <a:lstStyle/>
          <a:p>
            <a:r>
              <a:rPr lang="en-US" sz="2700" b="1">
                <a:cs typeface="Times New Roman" panose="02020603050405020304" pitchFamily="18" charset="0"/>
              </a:rPr>
              <a:t>CESM Directory structure and shortcuts</a:t>
            </a:r>
          </a:p>
        </p:txBody>
      </p:sp>
      <p:sp>
        <p:nvSpPr>
          <p:cNvPr id="3" name="Tijdelijke aanduiding voor inhoud 2">
            <a:extLst>
              <a:ext uri="{FF2B5EF4-FFF2-40B4-BE49-F238E27FC236}">
                <a16:creationId xmlns:a16="http://schemas.microsoft.com/office/drawing/2014/main" id="{03E79C1B-6307-454D-8EC5-8FB024CD31B9}"/>
              </a:ext>
            </a:extLst>
          </p:cNvPr>
          <p:cNvSpPr>
            <a:spLocks noGrp="1"/>
          </p:cNvSpPr>
          <p:nvPr>
            <p:ph idx="1"/>
          </p:nvPr>
        </p:nvSpPr>
        <p:spPr>
          <a:xfrm>
            <a:off x="235680" y="1299702"/>
            <a:ext cx="5015296" cy="1418870"/>
          </a:xfrm>
        </p:spPr>
        <p:txBody>
          <a:bodyPr>
            <a:normAutofit/>
          </a:bodyPr>
          <a:lstStyle/>
          <a:p>
            <a:pPr marL="385763" indent="-385763">
              <a:buAutoNum type="arabicPeriod"/>
            </a:pPr>
            <a:r>
              <a:rPr lang="en-US" b="1" noProof="0" dirty="0">
                <a:latin typeface="+mj-lt"/>
                <a:cs typeface="Times New Roman" panose="02020603050405020304" pitchFamily="18" charset="0"/>
              </a:rPr>
              <a:t>CESM SCRIPTS</a:t>
            </a:r>
          </a:p>
          <a:p>
            <a:pPr marL="57150" indent="0">
              <a:buNone/>
            </a:pPr>
            <a:r>
              <a:rPr lang="en-US" dirty="0">
                <a:latin typeface="+mj-lt"/>
                <a:cs typeface="Times New Roman" panose="02020603050405020304" pitchFamily="18" charset="0"/>
              </a:rPr>
              <a:t>from where you make a new case (downloaded)</a:t>
            </a:r>
            <a:r>
              <a:rPr lang="en-US" i="1" dirty="0">
                <a:solidFill>
                  <a:srgbClr val="00B050"/>
                </a:solidFill>
                <a:latin typeface="+mj-lt"/>
                <a:cs typeface="Times New Roman" panose="02020603050405020304" pitchFamily="18" charset="0"/>
              </a:rPr>
              <a:t> </a:t>
            </a:r>
            <a:br>
              <a:rPr lang="en-US" dirty="0">
                <a:latin typeface="+mj-lt"/>
                <a:cs typeface="Times New Roman" panose="02020603050405020304" pitchFamily="18" charset="0"/>
              </a:rPr>
            </a:br>
            <a:r>
              <a:rPr lang="en-US" sz="1350" i="1" dirty="0">
                <a:solidFill>
                  <a:srgbClr val="00B050"/>
                </a:solidFill>
                <a:latin typeface="+mj-lt"/>
                <a:cs typeface="Times New Roman" panose="02020603050405020304" pitchFamily="18" charset="0"/>
              </a:rPr>
              <a:t>cd ~/</a:t>
            </a:r>
            <a:r>
              <a:rPr lang="en-US" sz="1350" i="1" dirty="0" err="1">
                <a:solidFill>
                  <a:srgbClr val="00B050"/>
                </a:solidFill>
                <a:latin typeface="+mj-lt"/>
                <a:cs typeface="Times New Roman" panose="02020603050405020304" pitchFamily="18" charset="0"/>
              </a:rPr>
              <a:t>cesm</a:t>
            </a:r>
            <a:r>
              <a:rPr lang="en-US" sz="1350" i="1" dirty="0">
                <a:solidFill>
                  <a:srgbClr val="00B050"/>
                </a:solidFill>
                <a:latin typeface="+mj-lt"/>
                <a:cs typeface="Times New Roman" panose="02020603050405020304" pitchFamily="18" charset="0"/>
              </a:rPr>
              <a:t>/sources/cesm-2.2.2/</a:t>
            </a:r>
            <a:r>
              <a:rPr lang="en-US" sz="1350" i="1" dirty="0" err="1">
                <a:solidFill>
                  <a:srgbClr val="00B050"/>
                </a:solidFill>
                <a:latin typeface="+mj-lt"/>
                <a:cs typeface="Times New Roman" panose="02020603050405020304" pitchFamily="18" charset="0"/>
              </a:rPr>
              <a:t>cime</a:t>
            </a:r>
            <a:r>
              <a:rPr lang="en-US" sz="1350" i="1" dirty="0">
                <a:solidFill>
                  <a:srgbClr val="00B050"/>
                </a:solidFill>
                <a:latin typeface="+mj-lt"/>
                <a:cs typeface="Times New Roman" panose="02020603050405020304" pitchFamily="18" charset="0"/>
              </a:rPr>
              <a:t>/scripts</a:t>
            </a:r>
            <a:endParaRPr lang="en-US" sz="1500" i="1" dirty="0">
              <a:solidFill>
                <a:srgbClr val="00B050"/>
              </a:solidFill>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A8B1A386-7572-4A6C-BD4C-AE975BD8BE3A}"/>
              </a:ext>
            </a:extLst>
          </p:cNvPr>
          <p:cNvSpPr>
            <a:spLocks noGrp="1"/>
          </p:cNvSpPr>
          <p:nvPr>
            <p:ph type="sldNum" sz="quarter" idx="12"/>
          </p:nvPr>
        </p:nvSpPr>
        <p:spPr/>
        <p:txBody>
          <a:bodyPr/>
          <a:lstStyle/>
          <a:p>
            <a:fld id="{D0ACF1C0-44CE-4722-A2F0-77352D0F488E}" type="slidenum">
              <a:rPr lang="en-US" smtClean="0">
                <a:latin typeface="+mj-lt"/>
              </a:rPr>
              <a:pPr/>
              <a:t>49</a:t>
            </a:fld>
            <a:endParaRPr lang="en-US">
              <a:latin typeface="+mj-lt"/>
            </a:endParaRPr>
          </a:p>
        </p:txBody>
      </p:sp>
      <p:sp>
        <p:nvSpPr>
          <p:cNvPr id="5" name="Tijdelijke aanduiding voor inhoud 2">
            <a:extLst>
              <a:ext uri="{FF2B5EF4-FFF2-40B4-BE49-F238E27FC236}">
                <a16:creationId xmlns:a16="http://schemas.microsoft.com/office/drawing/2014/main" id="{B2623A55-91CA-4CA8-BE30-D6E4C63CFDBD}"/>
              </a:ext>
            </a:extLst>
          </p:cNvPr>
          <p:cNvSpPr txBox="1">
            <a:spLocks/>
          </p:cNvSpPr>
          <p:nvPr/>
        </p:nvSpPr>
        <p:spPr>
          <a:xfrm>
            <a:off x="235680" y="3006209"/>
            <a:ext cx="5051123"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2. INPUTDATA DIRECTORY</a:t>
            </a:r>
            <a:br>
              <a:rPr lang="en-US" sz="1800" b="1">
                <a:latin typeface="+mj-lt"/>
                <a:cs typeface="Times New Roman" panose="02020603050405020304" pitchFamily="18" charset="0"/>
              </a:rPr>
            </a:br>
            <a:r>
              <a:rPr lang="en-US" sz="1500">
                <a:latin typeface="+mj-lt"/>
                <a:cs typeface="Times New Roman" panose="02020603050405020304" pitchFamily="18" charset="0"/>
              </a:rPr>
              <a:t>from where the input data is loaded</a:t>
            </a:r>
            <a:br>
              <a:rPr lang="en-US" sz="1800" b="1">
                <a:latin typeface="+mj-lt"/>
                <a:cs typeface="Times New Roman" panose="02020603050405020304" pitchFamily="18" charset="0"/>
              </a:rPr>
            </a:br>
            <a:r>
              <a:rPr lang="en-US" sz="1500">
                <a:latin typeface="+mj-lt"/>
                <a:cs typeface="Times New Roman" panose="02020603050405020304" pitchFamily="18" charset="0"/>
              </a:rPr>
              <a:t>directory is central, the same for everyone.</a:t>
            </a:r>
            <a:br>
              <a:rPr lang="en-US" sz="15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a:t>
            </a:r>
            <a:r>
              <a:rPr lang="en-US" sz="1350" i="1" err="1">
                <a:solidFill>
                  <a:srgbClr val="00B050"/>
                </a:solidFill>
                <a:latin typeface="+mj-lt"/>
                <a:cs typeface="Times New Roman" panose="02020603050405020304" pitchFamily="18" charset="0"/>
              </a:rPr>
              <a:t>inputdata</a:t>
            </a:r>
            <a:br>
              <a:rPr lang="en-US" sz="1350">
                <a:latin typeface="+mj-lt"/>
                <a:cs typeface="Times New Roman" panose="02020603050405020304" pitchFamily="18" charset="0"/>
              </a:rPr>
            </a:br>
            <a:endParaRPr lang="en-US" sz="1500" i="1">
              <a:latin typeface="+mj-lt"/>
              <a:cs typeface="Times New Roman" panose="02020603050405020304" pitchFamily="18" charset="0"/>
            </a:endParaRPr>
          </a:p>
        </p:txBody>
      </p:sp>
      <p:sp>
        <p:nvSpPr>
          <p:cNvPr id="7" name="Tijdelijke aanduiding voor inhoud 2">
            <a:extLst>
              <a:ext uri="{FF2B5EF4-FFF2-40B4-BE49-F238E27FC236}">
                <a16:creationId xmlns:a16="http://schemas.microsoft.com/office/drawing/2014/main" id="{6AC69103-2D59-4866-AE85-2A2FA2309A97}"/>
              </a:ext>
            </a:extLst>
          </p:cNvPr>
          <p:cNvSpPr txBox="1">
            <a:spLocks/>
          </p:cNvSpPr>
          <p:nvPr/>
        </p:nvSpPr>
        <p:spPr>
          <a:xfrm>
            <a:off x="5383224" y="1268016"/>
            <a:ext cx="3780364"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3. CASES DIRECTORY</a:t>
            </a:r>
            <a:br>
              <a:rPr lang="en-US" sz="1800">
                <a:latin typeface="+mj-lt"/>
                <a:cs typeface="Times New Roman" panose="02020603050405020304" pitchFamily="18" charset="0"/>
              </a:rPr>
            </a:br>
            <a:r>
              <a:rPr lang="en-US" sz="1500">
                <a:latin typeface="+mj-lt"/>
                <a:cs typeface="Times New Roman" panose="02020603050405020304" pitchFamily="18" charset="0"/>
              </a:rPr>
              <a:t>from where your case is set up, build and submitted. </a:t>
            </a:r>
            <a:br>
              <a:rPr lang="en-US" sz="15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/cases</a:t>
            </a:r>
          </a:p>
        </p:txBody>
      </p:sp>
      <p:sp>
        <p:nvSpPr>
          <p:cNvPr id="9" name="Tijdelijke aanduiding voor inhoud 2">
            <a:extLst>
              <a:ext uri="{FF2B5EF4-FFF2-40B4-BE49-F238E27FC236}">
                <a16:creationId xmlns:a16="http://schemas.microsoft.com/office/drawing/2014/main" id="{FE4FA48F-CC60-4BA6-9C10-3CC1DCEF3970}"/>
              </a:ext>
            </a:extLst>
          </p:cNvPr>
          <p:cNvSpPr txBox="1">
            <a:spLocks/>
          </p:cNvSpPr>
          <p:nvPr/>
        </p:nvSpPr>
        <p:spPr>
          <a:xfrm>
            <a:off x="5383224" y="2931454"/>
            <a:ext cx="3780364" cy="3263504"/>
          </a:xfrm>
          <a:prstGeom prst="rect">
            <a:avLst/>
          </a:prstGeom>
        </p:spPr>
        <p:txBody>
          <a:bodyPr vert="horz" lIns="68580" tIns="34290" rIns="68580" bIns="34290" rtlCol="0">
            <a:normAutofit/>
          </a:bodyPr>
          <a:lstStyle>
            <a:lvl1pPr marL="0" indent="0" algn="l" defTabSz="914400" rtl="0" eaLnBrk="1" latinLnBrk="0" hangingPunct="1">
              <a:lnSpc>
                <a:spcPct val="100000"/>
              </a:lnSpc>
              <a:spcBef>
                <a:spcPts val="1800"/>
              </a:spcBef>
              <a:buFont typeface="Arial" panose="020B0604020202020204" pitchFamily="34" charset="0"/>
              <a:buNone/>
              <a:defRPr sz="2800" kern="1200">
                <a:solidFill>
                  <a:srgbClr val="00339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mj-lt"/>
                <a:cs typeface="Times New Roman" panose="02020603050405020304" pitchFamily="18" charset="0"/>
              </a:rPr>
              <a:t>4. OUTPUT DIRECTORY</a:t>
            </a:r>
            <a:br>
              <a:rPr lang="en-US" sz="1800" b="1">
                <a:latin typeface="+mj-lt"/>
                <a:cs typeface="Times New Roman" panose="02020603050405020304" pitchFamily="18" charset="0"/>
              </a:rPr>
            </a:br>
            <a:r>
              <a:rPr lang="en-US" sz="1500">
                <a:latin typeface="+mj-lt"/>
                <a:cs typeface="Times New Roman" panose="02020603050405020304" pitchFamily="18" charset="0"/>
              </a:rPr>
              <a:t>where the model is run, and outputs are saved.</a:t>
            </a:r>
            <a:br>
              <a:rPr lang="en-US" sz="1800">
                <a:latin typeface="+mj-lt"/>
                <a:cs typeface="Times New Roman" panose="02020603050405020304" pitchFamily="18" charset="0"/>
              </a:rPr>
            </a:br>
            <a:r>
              <a:rPr lang="en-US" sz="1350" i="1">
                <a:solidFill>
                  <a:srgbClr val="00B050"/>
                </a:solidFill>
                <a:latin typeface="+mj-lt"/>
                <a:cs typeface="Times New Roman" panose="02020603050405020304" pitchFamily="18" charset="0"/>
              </a:rPr>
              <a:t>cd ~/</a:t>
            </a:r>
            <a:r>
              <a:rPr lang="en-US" sz="1350" i="1" err="1">
                <a:solidFill>
                  <a:srgbClr val="00B050"/>
                </a:solidFill>
                <a:latin typeface="+mj-lt"/>
                <a:cs typeface="Times New Roman" panose="02020603050405020304" pitchFamily="18" charset="0"/>
              </a:rPr>
              <a:t>cesm</a:t>
            </a:r>
            <a:r>
              <a:rPr lang="en-US" sz="1350" i="1">
                <a:solidFill>
                  <a:srgbClr val="00B050"/>
                </a:solidFill>
                <a:latin typeface="+mj-lt"/>
                <a:cs typeface="Times New Roman" panose="02020603050405020304" pitchFamily="18" charset="0"/>
              </a:rPr>
              <a:t>/output</a:t>
            </a:r>
            <a:br>
              <a:rPr lang="en-US" sz="1500">
                <a:latin typeface="+mj-lt"/>
                <a:cs typeface="Times New Roman" panose="02020603050405020304" pitchFamily="18" charset="0"/>
              </a:rPr>
            </a:br>
            <a:endParaRPr lang="en-US" sz="1500">
              <a:latin typeface="+mj-lt"/>
              <a:cs typeface="Times New Roman" panose="02020603050405020304" pitchFamily="18" charset="0"/>
            </a:endParaRPr>
          </a:p>
        </p:txBody>
      </p:sp>
    </p:spTree>
    <p:extLst>
      <p:ext uri="{BB962C8B-B14F-4D97-AF65-F5344CB8AC3E}">
        <p14:creationId xmlns:p14="http://schemas.microsoft.com/office/powerpoint/2010/main" val="340117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Plant Functional Types</a:t>
            </a:r>
            <a:endParaRPr b="1">
              <a:solidFill>
                <a:srgbClr val="31859B"/>
              </a:solidFill>
            </a:endParaRPr>
          </a:p>
        </p:txBody>
      </p:sp>
      <p:sp>
        <p:nvSpPr>
          <p:cNvPr id="213" name="Google Shape;213;p33"/>
          <p:cNvSpPr txBox="1"/>
          <p:nvPr/>
        </p:nvSpPr>
        <p:spPr>
          <a:xfrm>
            <a:off x="61600" y="788650"/>
            <a:ext cx="3702000" cy="4196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Groups of similar species</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Broad categories distinguishable from space  (evergreen/deciduous, broadleaf/needleleaf)</a:t>
            </a:r>
            <a:endParaRPr sz="160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600">
              <a:solidFill>
                <a:schemeClr val="dk2"/>
              </a:solidFill>
              <a:latin typeface="Calibri"/>
              <a:ea typeface="Calibri"/>
              <a:cs typeface="Calibri"/>
              <a:sym typeface="Calibri"/>
            </a:endParaRPr>
          </a:p>
        </p:txBody>
      </p:sp>
      <p:sp>
        <p:nvSpPr>
          <p:cNvPr id="214" name="Google Shape;214;p33"/>
          <p:cNvSpPr txBox="1"/>
          <p:nvPr/>
        </p:nvSpPr>
        <p:spPr>
          <a:xfrm rot="5400000">
            <a:off x="7722150" y="2750578"/>
            <a:ext cx="23964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PFT area fraction</a:t>
            </a:r>
            <a:endParaRPr sz="1800">
              <a:solidFill>
                <a:schemeClr val="dk2"/>
              </a:solidFill>
              <a:latin typeface="Calibri"/>
              <a:ea typeface="Calibri"/>
              <a:cs typeface="Calibri"/>
              <a:sym typeface="Calibri"/>
            </a:endParaRPr>
          </a:p>
        </p:txBody>
      </p:sp>
      <p:pic>
        <p:nvPicPr>
          <p:cNvPr id="215" name="Google Shape;215;p3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216" name="Google Shape;216;p33"/>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5</a:t>
            </a:fld>
            <a:endParaRPr/>
          </a:p>
        </p:txBody>
      </p:sp>
      <p:pic>
        <p:nvPicPr>
          <p:cNvPr id="217" name="Google Shape;217;p33"/>
          <p:cNvPicPr preferRelativeResize="0"/>
          <p:nvPr/>
        </p:nvPicPr>
        <p:blipFill rotWithShape="1">
          <a:blip r:embed="rId4">
            <a:alphaModFix/>
          </a:blip>
          <a:srcRect r="5838"/>
          <a:stretch/>
        </p:blipFill>
        <p:spPr>
          <a:xfrm>
            <a:off x="3949250" y="371875"/>
            <a:ext cx="4562762" cy="4564175"/>
          </a:xfrm>
          <a:prstGeom prst="rect">
            <a:avLst/>
          </a:prstGeom>
          <a:noFill/>
          <a:ln>
            <a:noFill/>
          </a:ln>
        </p:spPr>
      </p:pic>
      <p:sp>
        <p:nvSpPr>
          <p:cNvPr id="218" name="Google Shape;218;p33"/>
          <p:cNvSpPr txBox="1"/>
          <p:nvPr/>
        </p:nvSpPr>
        <p:spPr>
          <a:xfrm>
            <a:off x="107025" y="2190850"/>
            <a:ext cx="3948300" cy="27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Calibri"/>
                <a:ea typeface="Calibri"/>
                <a:cs typeface="Calibri"/>
                <a:sym typeface="Calibri"/>
              </a:rPr>
              <a:t>broadleaf_evergreen_tropical_tree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needleleaf_evergreen_extratrop_tree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needleleaf_colddecid_extratrop_tree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broadleaf_evergreen_extratrop_tree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broadleaf_hydrodecid_tropical_tree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broadleaf_colddecid_extratrop_tree</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broadleaf_evergreen_extratrop_shrub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broadleaf_hydrodecid_extratrop_shrub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broadleaf_colddecid_extratrop_shrub</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arctic_c3_grass</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cool_c3_grass</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a:solidFill>
                  <a:schemeClr val="dk2"/>
                </a:solidFill>
                <a:latin typeface="Calibri"/>
                <a:ea typeface="Calibri"/>
                <a:cs typeface="Calibri"/>
                <a:sym typeface="Calibri"/>
              </a:rPr>
              <a:t>c4_grass</a:t>
            </a:r>
            <a:endParaRPr>
              <a:solidFill>
                <a:schemeClr val="dk2"/>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F3AF0-DDB9-4739-99F1-FBF319D334C2}"/>
              </a:ext>
            </a:extLst>
          </p:cNvPr>
          <p:cNvSpPr>
            <a:spLocks noGrp="1"/>
          </p:cNvSpPr>
          <p:nvPr>
            <p:ph type="title"/>
          </p:nvPr>
        </p:nvSpPr>
        <p:spPr/>
        <p:txBody>
          <a:bodyPr>
            <a:normAutofit/>
          </a:bodyPr>
          <a:lstStyle/>
          <a:p>
            <a:r>
              <a:rPr lang="en-US" sz="2700" b="1">
                <a:cs typeface="Times New Roman" panose="02020603050405020304" pitchFamily="18" charset="0"/>
              </a:rPr>
              <a:t>Useful links</a:t>
            </a:r>
          </a:p>
        </p:txBody>
      </p:sp>
      <p:sp>
        <p:nvSpPr>
          <p:cNvPr id="3" name="Tijdelijke aanduiding voor inhoud 2">
            <a:extLst>
              <a:ext uri="{FF2B5EF4-FFF2-40B4-BE49-F238E27FC236}">
                <a16:creationId xmlns:a16="http://schemas.microsoft.com/office/drawing/2014/main" id="{6F947FE7-1580-4822-A3F0-1E679EE3E8D2}"/>
              </a:ext>
            </a:extLst>
          </p:cNvPr>
          <p:cNvSpPr>
            <a:spLocks noGrp="1"/>
          </p:cNvSpPr>
          <p:nvPr>
            <p:ph idx="1"/>
          </p:nvPr>
        </p:nvSpPr>
        <p:spPr>
          <a:xfrm>
            <a:off x="489663" y="1374457"/>
            <a:ext cx="8581718" cy="3263504"/>
          </a:xfrm>
        </p:spPr>
        <p:txBody>
          <a:bodyPr spcFirstLastPara="1" vert="horz" wrap="square" lIns="68580" tIns="34290" rIns="68580" bIns="34290" rtlCol="0" anchor="t" anchorCtr="0">
            <a:normAutofit/>
          </a:bodyPr>
          <a:lstStyle/>
          <a:p>
            <a:r>
              <a:rPr lang="en-US" noProof="0" dirty="0">
                <a:latin typeface="+mj-lt"/>
                <a:cs typeface="Times New Roman" panose="02020603050405020304" pitchFamily="18" charset="0"/>
              </a:rPr>
              <a:t>CLM5 </a:t>
            </a:r>
            <a:r>
              <a:rPr lang="en-US" noProof="0" dirty="0" err="1">
                <a:latin typeface="+mj-lt"/>
                <a:cs typeface="Times New Roman" panose="02020603050405020304" pitchFamily="18" charset="0"/>
              </a:rPr>
              <a:t>namelists</a:t>
            </a:r>
            <a:r>
              <a:rPr lang="en-US" noProof="0" dirty="0">
                <a:latin typeface="+mj-lt"/>
                <a:cs typeface="Times New Roman" panose="02020603050405020304" pitchFamily="18" charset="0"/>
              </a:rPr>
              <a:t>: </a:t>
            </a:r>
            <a:r>
              <a:rPr lang="en-US" sz="1500" dirty="0">
                <a:latin typeface="+mj-lt"/>
                <a:cs typeface="Times New Roman" panose="02020603050405020304" pitchFamily="18" charset="0"/>
                <a:hlinkClick r:id="rId2"/>
              </a:rPr>
              <a:t>https://www.cesm.ucar.edu/models/cesm2/settings/2.2.0/clm5_0_nml.html</a:t>
            </a:r>
            <a:endParaRPr lang="en-US" sz="1500" dirty="0">
              <a:latin typeface="+mj-lt"/>
              <a:cs typeface="Times New Roman" panose="02020603050405020304" pitchFamily="18" charset="0"/>
            </a:endParaRPr>
          </a:p>
          <a:p>
            <a:r>
              <a:rPr lang="en-US" noProof="0" dirty="0">
                <a:latin typeface="+mj-lt"/>
                <a:cs typeface="Times New Roman" panose="02020603050405020304" pitchFamily="18" charset="0"/>
              </a:rPr>
              <a:t>CESM2 </a:t>
            </a:r>
            <a:r>
              <a:rPr lang="en-US" noProof="0" dirty="0" err="1">
                <a:latin typeface="+mj-lt"/>
                <a:cs typeface="Times New Roman" panose="02020603050405020304" pitchFamily="18" charset="0"/>
              </a:rPr>
              <a:t>compsets</a:t>
            </a:r>
            <a:r>
              <a:rPr lang="en-US" noProof="0" dirty="0">
                <a:latin typeface="+mj-lt"/>
                <a:cs typeface="Times New Roman" panose="02020603050405020304" pitchFamily="18" charset="0"/>
              </a:rPr>
              <a:t>: </a:t>
            </a:r>
            <a:r>
              <a:rPr lang="en-US" sz="1500" dirty="0">
                <a:latin typeface="+mj-lt"/>
                <a:cs typeface="Times New Roman" panose="02020603050405020304" pitchFamily="18" charset="0"/>
                <a:hlinkClick r:id="rId3"/>
              </a:rPr>
              <a:t>https://www.cesm.ucar.edu/models/cesm2/config/compsets.html</a:t>
            </a:r>
            <a:endParaRPr lang="en-US" noProof="0" dirty="0">
              <a:latin typeface="+mj-lt"/>
              <a:cs typeface="Times New Roman" panose="02020603050405020304" pitchFamily="18" charset="0"/>
            </a:endParaRPr>
          </a:p>
          <a:p>
            <a:r>
              <a:rPr lang="en-US" noProof="0" dirty="0">
                <a:latin typeface="+mj-lt"/>
                <a:cs typeface="Times New Roman" panose="02020603050405020304" pitchFamily="18" charset="0"/>
              </a:rPr>
              <a:t>CLM5 documentation: </a:t>
            </a:r>
            <a:r>
              <a:rPr lang="en-US" sz="1500" dirty="0">
                <a:latin typeface="+mj-lt"/>
                <a:cs typeface="Times New Roman" panose="02020603050405020304" pitchFamily="18" charset="0"/>
                <a:hlinkClick r:id="rId4"/>
              </a:rPr>
              <a:t>https://escomp.github.io/ctsm-docs/versions/release-clm5.0/html/tech_note/index.html</a:t>
            </a:r>
            <a:r>
              <a:rPr lang="en-US" sz="1500" dirty="0">
                <a:latin typeface="+mj-lt"/>
                <a:cs typeface="Times New Roman" panose="02020603050405020304" pitchFamily="18" charset="0"/>
              </a:rPr>
              <a:t> </a:t>
            </a:r>
          </a:p>
          <a:p>
            <a:r>
              <a:rPr lang="en-US" noProof="0" dirty="0">
                <a:latin typeface="+mj-lt"/>
                <a:cs typeface="Times New Roman" panose="02020603050405020304" pitchFamily="18" charset="0"/>
              </a:rPr>
              <a:t>CESM2 website: </a:t>
            </a:r>
            <a:r>
              <a:rPr lang="en-US" sz="1500" dirty="0">
                <a:latin typeface="+mj-lt"/>
                <a:cs typeface="Times New Roman" panose="02020603050405020304" pitchFamily="18" charset="0"/>
                <a:hlinkClick r:id="rId5"/>
              </a:rPr>
              <a:t>http://www.cesm.ucar.edu/models/cesm2/</a:t>
            </a:r>
            <a:r>
              <a:rPr lang="en-US" sz="1500" dirty="0">
                <a:latin typeface="+mj-lt"/>
                <a:cs typeface="Times New Roman" panose="02020603050405020304" pitchFamily="18" charset="0"/>
              </a:rPr>
              <a:t> </a:t>
            </a:r>
          </a:p>
          <a:p>
            <a:r>
              <a:rPr lang="en-US" noProof="0" dirty="0">
                <a:latin typeface="+mj-lt"/>
                <a:cs typeface="Times New Roman" panose="02020603050405020304" pitchFamily="18" charset="0"/>
              </a:rPr>
              <a:t>Overview of output fields in </a:t>
            </a:r>
            <a:r>
              <a:rPr lang="en-US" dirty="0">
                <a:latin typeface="+mj-lt"/>
                <a:cs typeface="Times New Roman" panose="02020603050405020304" pitchFamily="18" charset="0"/>
              </a:rPr>
              <a:t>clm5-outputvars</a:t>
            </a:r>
            <a:r>
              <a:rPr lang="en-US" noProof="0" dirty="0">
                <a:latin typeface="+mj-lt"/>
                <a:cs typeface="Times New Roman" panose="02020603050405020304" pitchFamily="18" charset="0"/>
              </a:rPr>
              <a:t>.txt on </a:t>
            </a:r>
            <a:r>
              <a:rPr lang="en-US" noProof="0" dirty="0" err="1">
                <a:latin typeface="+mj-lt"/>
                <a:cs typeface="Times New Roman" panose="02020603050405020304" pitchFamily="18" charset="0"/>
              </a:rPr>
              <a:t>Github</a:t>
            </a:r>
            <a:endParaRPr lang="en-US" noProof="0" dirty="0">
              <a:latin typeface="+mj-lt"/>
              <a:cs typeface="Times New Roman" panose="02020603050405020304" pitchFamily="18" charset="0"/>
            </a:endParaRPr>
          </a:p>
          <a:p>
            <a:r>
              <a:rPr lang="en-US" dirty="0">
                <a:latin typeface="+mj-lt"/>
                <a:cs typeface="Times New Roman" panose="02020603050405020304" pitchFamily="18" charset="0"/>
              </a:rPr>
              <a:t>Some example plotting scripts for global CLM runs (</a:t>
            </a:r>
            <a:r>
              <a:rPr lang="en-US" dirty="0">
                <a:latin typeface="+mj-lt"/>
                <a:cs typeface="Times New Roman" panose="02020603050405020304" pitchFamily="18" charset="0"/>
                <a:hlinkClick r:id="rId6"/>
              </a:rPr>
              <a:t>https://github.com/sdeherto/CLM-FATES4UGent/tree/main/plotting</a:t>
            </a:r>
            <a:r>
              <a:rPr lang="en-US" dirty="0">
                <a:latin typeface="+mj-lt"/>
                <a:cs typeface="Times New Roman" panose="02020603050405020304" pitchFamily="18" charset="0"/>
              </a:rPr>
              <a:t>)</a:t>
            </a:r>
            <a:endParaRPr lang="en-US" noProof="0" dirty="0">
              <a:latin typeface="+mj-lt"/>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163F80A0-FB29-44A1-9B7C-908B880F4A4B}"/>
              </a:ext>
            </a:extLst>
          </p:cNvPr>
          <p:cNvSpPr>
            <a:spLocks noGrp="1"/>
          </p:cNvSpPr>
          <p:nvPr>
            <p:ph type="sldNum" sz="quarter" idx="12"/>
          </p:nvPr>
        </p:nvSpPr>
        <p:spPr/>
        <p:txBody>
          <a:bodyPr/>
          <a:lstStyle/>
          <a:p>
            <a:fld id="{D0ACF1C0-44CE-4722-A2F0-77352D0F488E}" type="slidenum">
              <a:rPr lang="en-US" smtClean="0"/>
              <a:pPr/>
              <a:t>50</a:t>
            </a:fld>
            <a:endParaRPr lang="en-US"/>
          </a:p>
        </p:txBody>
      </p:sp>
    </p:spTree>
    <p:extLst>
      <p:ext uri="{BB962C8B-B14F-4D97-AF65-F5344CB8AC3E}">
        <p14:creationId xmlns:p14="http://schemas.microsoft.com/office/powerpoint/2010/main" val="2583801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81"/>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944" name="Google Shape;944;p81"/>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945" name="Google Shape;945;p81"/>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Setting up a site level FATES run</a:t>
            </a:r>
            <a:endParaRPr sz="2000" b="1" dirty="0">
              <a:solidFill>
                <a:schemeClr val="lt1"/>
              </a:solidFill>
            </a:endParaRPr>
          </a:p>
        </p:txBody>
      </p:sp>
      <p:sp>
        <p:nvSpPr>
          <p:cNvPr id="946" name="Google Shape;946;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7">
          <a:extLst>
            <a:ext uri="{FF2B5EF4-FFF2-40B4-BE49-F238E27FC236}">
              <a16:creationId xmlns:a16="http://schemas.microsoft.com/office/drawing/2014/main" id="{5E765685-3BDD-A8B5-78A3-90A70CD8EA84}"/>
            </a:ext>
          </a:extLst>
        </p:cNvPr>
        <p:cNvGrpSpPr/>
        <p:nvPr/>
      </p:nvGrpSpPr>
      <p:grpSpPr>
        <a:xfrm>
          <a:off x="0" y="0"/>
          <a:ext cx="0" cy="0"/>
          <a:chOff x="0" y="0"/>
          <a:chExt cx="0" cy="0"/>
        </a:xfrm>
      </p:grpSpPr>
      <p:sp>
        <p:nvSpPr>
          <p:cNvPr id="988" name="Google Shape;988;p84">
            <a:extLst>
              <a:ext uri="{FF2B5EF4-FFF2-40B4-BE49-F238E27FC236}">
                <a16:creationId xmlns:a16="http://schemas.microsoft.com/office/drawing/2014/main" id="{4AAA2502-9296-B741-CD58-90F1DF748740}"/>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FATES run</a:t>
            </a:r>
            <a:endParaRPr b="1" dirty="0">
              <a:solidFill>
                <a:srgbClr val="31859B"/>
              </a:solidFill>
            </a:endParaRPr>
          </a:p>
        </p:txBody>
      </p:sp>
      <p:sp>
        <p:nvSpPr>
          <p:cNvPr id="989" name="Google Shape;989;p84">
            <a:extLst>
              <a:ext uri="{FF2B5EF4-FFF2-40B4-BE49-F238E27FC236}">
                <a16:creationId xmlns:a16="http://schemas.microsoft.com/office/drawing/2014/main" id="{996D6763-FB0E-05F1-8F7A-5AFA828E6BEE}"/>
              </a:ext>
            </a:extLst>
          </p:cNvPr>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US" sz="1600" dirty="0">
                <a:solidFill>
                  <a:schemeClr val="dk2"/>
                </a:solidFill>
                <a:latin typeface="Calibri"/>
                <a:ea typeface="Calibri"/>
                <a:cs typeface="Calibri"/>
                <a:sym typeface="Calibri"/>
              </a:rPr>
              <a:t>We will start by running FATES over a single site (in contrast to default global simulations by CLM)</a:t>
            </a: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This has some benefits as we can directly relate model simulations to observations in the field</a:t>
            </a:r>
          </a:p>
          <a:p>
            <a:pPr marL="457200" lvl="0" indent="-330200" algn="l" rtl="0">
              <a:lnSpc>
                <a:spcPct val="115000"/>
              </a:lnSpc>
              <a:spcBef>
                <a:spcPts val="0"/>
              </a:spcBef>
              <a:spcAft>
                <a:spcPts val="0"/>
              </a:spcAft>
              <a:buClr>
                <a:schemeClr val="dk2"/>
              </a:buClr>
              <a:buSzPts val="1600"/>
              <a:buFont typeface="Calibri"/>
              <a:buChar char="●"/>
            </a:pPr>
            <a:r>
              <a:rPr lang="en-GB" sz="1600" dirty="0">
                <a:solidFill>
                  <a:schemeClr val="dk2"/>
                </a:solidFill>
                <a:latin typeface="Calibri"/>
                <a:ea typeface="Calibri"/>
                <a:cs typeface="Calibri"/>
                <a:sym typeface="Calibri"/>
              </a:rPr>
              <a:t>E</a:t>
            </a:r>
            <a:r>
              <a:rPr lang="en" sz="1600" dirty="0">
                <a:solidFill>
                  <a:schemeClr val="dk2"/>
                </a:solidFill>
                <a:latin typeface="Calibri"/>
                <a:ea typeface="Calibri"/>
                <a:cs typeface="Calibri"/>
                <a:sym typeface="Calibri"/>
              </a:rPr>
              <a:t>.g. inventory files, local meteo data, etc.</a:t>
            </a:r>
          </a:p>
          <a:p>
            <a:pPr marL="457200" lvl="0" indent="-330200" algn="l" rtl="0">
              <a:lnSpc>
                <a:spcPct val="115000"/>
              </a:lnSpc>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We will do a test simulation over Panama BCI using inventory data and local meteo data from the nearby meteo station</a:t>
            </a: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Afterwards you can explore some of your own interests with the model</a:t>
            </a:r>
          </a:p>
          <a:p>
            <a:pPr marL="457200" lvl="0" indent="-330200" algn="l" rtl="0">
              <a:lnSpc>
                <a:spcPct val="115000"/>
              </a:lnSpc>
              <a:spcBef>
                <a:spcPts val="0"/>
              </a:spcBef>
              <a:spcAft>
                <a:spcPts val="0"/>
              </a:spcAft>
              <a:buClr>
                <a:schemeClr val="dk2"/>
              </a:buClr>
              <a:buSzPts val="1600"/>
              <a:buFont typeface="Calibri"/>
              <a:buChar char="●"/>
            </a:pPr>
            <a:endParaRPr sz="1600" b="1" dirty="0">
              <a:solidFill>
                <a:schemeClr val="dk2"/>
              </a:solidFill>
              <a:latin typeface="Roboto Mono"/>
              <a:ea typeface="Roboto Mono"/>
              <a:cs typeface="Roboto Mono"/>
              <a:sym typeface="Roboto Mono"/>
            </a:endParaRPr>
          </a:p>
        </p:txBody>
      </p:sp>
      <p:pic>
        <p:nvPicPr>
          <p:cNvPr id="990" name="Google Shape;990;p84">
            <a:extLst>
              <a:ext uri="{FF2B5EF4-FFF2-40B4-BE49-F238E27FC236}">
                <a16:creationId xmlns:a16="http://schemas.microsoft.com/office/drawing/2014/main" id="{A347BD0F-C1F4-B0DD-12CE-5184E99A3571}"/>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91" name="Google Shape;991;p84">
            <a:extLst>
              <a:ext uri="{FF2B5EF4-FFF2-40B4-BE49-F238E27FC236}">
                <a16:creationId xmlns:a16="http://schemas.microsoft.com/office/drawing/2014/main" id="{4DDD74D5-A81B-9788-DDD6-44E23C1FD24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3139343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82"/>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52" name="Google Shape;952;p82"/>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53" name="Google Shape;953;p82"/>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54" name="Google Shape;954;p82"/>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55" name="Google Shape;955;p82"/>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56" name="Google Shape;956;p82"/>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57" name="Google Shape;957;p82"/>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58" name="Google Shape;958;p82"/>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59" name="Google Shape;959;p82"/>
          <p:cNvCxnSpPr>
            <a:stCxn id="954"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60" name="Google Shape;960;p82"/>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61" name="Google Shape;961;p82"/>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62" name="Google Shape;962;p82"/>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63" name="Google Shape;963;p82"/>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64" name="Google Shape;964;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83"/>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54</a:t>
            </a:fld>
            <a:endParaRPr/>
          </a:p>
        </p:txBody>
      </p:sp>
      <p:sp>
        <p:nvSpPr>
          <p:cNvPr id="983" name="Google Shape;983;p83"/>
          <p:cNvSpPr/>
          <p:nvPr/>
        </p:nvSpPr>
        <p:spPr>
          <a:xfrm>
            <a:off x="6521250" y="2658875"/>
            <a:ext cx="20823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8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sp>
        <p:nvSpPr>
          <p:cNvPr id="989" name="Google Shape;989;p84"/>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Before running FATES we need to generate a parameter file that describes the traits of each Plant Functional Type (PFT) in our simulation. </a:t>
            </a: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Tools for modifying parameter files are in the tools directory of the FATES repository. Also see the Read the Docs - </a:t>
            </a:r>
            <a:r>
              <a:rPr lang="en" sz="1600" u="sng" dirty="0">
                <a:solidFill>
                  <a:schemeClr val="hlink"/>
                </a:solidFill>
                <a:latin typeface="Calibri"/>
                <a:ea typeface="Calibri"/>
                <a:cs typeface="Calibri"/>
                <a:sym typeface="Calibri"/>
                <a:hlinkClick r:id="rId3"/>
              </a:rPr>
              <a:t>Modifying the Parameter File</a:t>
            </a:r>
            <a:r>
              <a:rPr lang="en" sz="1600" dirty="0">
                <a:solidFill>
                  <a:schemeClr val="dk2"/>
                </a:solidFill>
                <a:latin typeface="Calibri"/>
                <a:ea typeface="Calibri"/>
                <a:cs typeface="Calibri"/>
                <a:sym typeface="Calibri"/>
              </a:rPr>
              <a:t>.</a:t>
            </a: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ourier New"/>
                <a:ea typeface="Courier New"/>
                <a:cs typeface="Courier New"/>
                <a:sym typeface="Courier New"/>
              </a:rPr>
              <a:t>FatesPFTIndexSwapper.py</a:t>
            </a:r>
            <a:r>
              <a:rPr lang="en" sz="1600" dirty="0">
                <a:solidFill>
                  <a:schemeClr val="dk2"/>
                </a:solidFill>
                <a:latin typeface="Calibri"/>
                <a:ea typeface="Calibri"/>
                <a:cs typeface="Calibri"/>
                <a:sym typeface="Calibri"/>
              </a:rPr>
              <a:t> takes an input file and produces an output file with any combination of PFTs from the input file, including replicated PFTs. </a:t>
            </a:r>
            <a:endParaRPr sz="16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600" dirty="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lets make a parameter file with a single tropical PFT…</a:t>
            </a:r>
          </a:p>
          <a:p>
            <a:pPr marL="457200" lvl="0" indent="-330200" algn="l" rtl="0">
              <a:lnSpc>
                <a:spcPct val="115000"/>
              </a:lnSpc>
              <a:spcBef>
                <a:spcPts val="0"/>
              </a:spcBef>
              <a:spcAft>
                <a:spcPts val="0"/>
              </a:spcAft>
              <a:buClr>
                <a:schemeClr val="dk2"/>
              </a:buClr>
              <a:buSzPts val="1600"/>
              <a:buFont typeface="Calibri"/>
              <a:buChar char="●"/>
            </a:pPr>
            <a:endParaRPr sz="1600" b="1" dirty="0">
              <a:solidFill>
                <a:schemeClr val="dk2"/>
              </a:solidFill>
              <a:latin typeface="Roboto Mono"/>
              <a:ea typeface="Roboto Mono"/>
              <a:cs typeface="Roboto Mono"/>
              <a:sym typeface="Roboto Mono"/>
            </a:endParaRPr>
          </a:p>
        </p:txBody>
      </p:sp>
      <p:pic>
        <p:nvPicPr>
          <p:cNvPr id="990" name="Google Shape;990;p84"/>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991" name="Google Shape;991;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8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Tools for modifying the parameter file </a:t>
            </a:r>
            <a:endParaRPr b="1" dirty="0">
              <a:solidFill>
                <a:srgbClr val="31859B"/>
              </a:solidFill>
            </a:endParaRPr>
          </a:p>
        </p:txBody>
      </p:sp>
      <p:sp>
        <p:nvSpPr>
          <p:cNvPr id="997" name="Google Shape;997;p85"/>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we generate a subsirectory to store our parameter files</a:t>
            </a:r>
          </a:p>
          <a:p>
            <a:pPr marL="127000" lvl="0" algn="l" rtl="0">
              <a:spcBef>
                <a:spcPts val="0"/>
              </a:spcBef>
              <a:spcAft>
                <a:spcPts val="0"/>
              </a:spcAft>
              <a:buClr>
                <a:schemeClr val="dk2"/>
              </a:buClr>
              <a:buSzPts val="1600"/>
            </a:pPr>
            <a:r>
              <a:rPr lang="en-GB" sz="1600" b="1" dirty="0">
                <a:solidFill>
                  <a:schemeClr val="dk2"/>
                </a:solidFill>
                <a:latin typeface="Calibri"/>
                <a:ea typeface="Calibri"/>
                <a:cs typeface="Calibri"/>
                <a:sym typeface="Calibri"/>
              </a:rPr>
              <a:t>m</a:t>
            </a:r>
            <a:r>
              <a:rPr lang="en" sz="1600" b="1" dirty="0">
                <a:solidFill>
                  <a:schemeClr val="dk2"/>
                </a:solidFill>
                <a:latin typeface="Calibri"/>
                <a:ea typeface="Calibri"/>
                <a:cs typeface="Calibri"/>
                <a:sym typeface="Calibri"/>
              </a:rPr>
              <a:t>kdir $VSC_SCRATCH/cesm/params</a:t>
            </a: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Copy the original file from our default simulation</a:t>
            </a:r>
            <a:endParaRPr sz="1600" dirty="0">
              <a:solidFill>
                <a:schemeClr val="dk2"/>
              </a:solidFill>
              <a:latin typeface="Calibri"/>
              <a:ea typeface="Calibri"/>
              <a:cs typeface="Calibri"/>
              <a:sym typeface="Calibri"/>
            </a:endParaRPr>
          </a:p>
          <a:p>
            <a:r>
              <a:rPr lang="en-US" sz="1300" b="1" dirty="0">
                <a:solidFill>
                  <a:schemeClr val="dk2"/>
                </a:solidFill>
                <a:latin typeface="Roboto Mono"/>
                <a:ea typeface="Roboto Mono"/>
                <a:cs typeface="Roboto Mono"/>
                <a:sym typeface="Roboto Mono"/>
              </a:rPr>
              <a:t>Cd $VSC_SCRATCH/</a:t>
            </a:r>
            <a:r>
              <a:rPr lang="en-US" sz="1300" b="1" dirty="0" err="1">
                <a:solidFill>
                  <a:schemeClr val="dk2"/>
                </a:solidFill>
                <a:latin typeface="Roboto Mono"/>
                <a:ea typeface="Roboto Mono"/>
                <a:cs typeface="Roboto Mono"/>
                <a:sym typeface="Roboto Mono"/>
              </a:rPr>
              <a:t>cesm</a:t>
            </a:r>
            <a:r>
              <a:rPr lang="en-US" sz="1300" b="1" dirty="0">
                <a:solidFill>
                  <a:schemeClr val="dk2"/>
                </a:solidFill>
                <a:latin typeface="Roboto Mono"/>
                <a:ea typeface="Roboto Mono"/>
                <a:cs typeface="Roboto Mono"/>
                <a:sym typeface="Roboto Mono"/>
              </a:rPr>
              <a:t>/params/</a:t>
            </a:r>
          </a:p>
          <a:p>
            <a:pPr lvl="0"/>
            <a:r>
              <a:rPr lang="en-US" sz="1300" b="1" dirty="0">
                <a:solidFill>
                  <a:schemeClr val="dk2"/>
                </a:solidFill>
                <a:latin typeface="Roboto Mono"/>
                <a:ea typeface="Roboto Mono"/>
                <a:cs typeface="Roboto Mono"/>
                <a:sym typeface="Roboto Mono"/>
              </a:rPr>
              <a:t>cp $VSC_SCRATCH/cesm/inputdata/lnd/clm2/</a:t>
            </a:r>
            <a:r>
              <a:rPr lang="en-US" sz="1300" b="1" dirty="0" err="1">
                <a:solidFill>
                  <a:schemeClr val="dk2"/>
                </a:solidFill>
                <a:latin typeface="Roboto Mono"/>
                <a:ea typeface="Roboto Mono"/>
                <a:cs typeface="Roboto Mono"/>
                <a:sym typeface="Roboto Mono"/>
              </a:rPr>
              <a:t>paramdata</a:t>
            </a:r>
            <a:r>
              <a:rPr lang="en-US" sz="1300" b="1" dirty="0">
                <a:solidFill>
                  <a:schemeClr val="dk2"/>
                </a:solidFill>
                <a:latin typeface="Roboto Mono"/>
                <a:ea typeface="Roboto Mono"/>
                <a:cs typeface="Roboto Mono"/>
                <a:sym typeface="Roboto Mono"/>
              </a:rPr>
              <a:t>/</a:t>
            </a:r>
            <a:r>
              <a:rPr lang="en-GB" sz="1300" b="1" dirty="0">
                <a:solidFill>
                  <a:schemeClr val="dk2"/>
                </a:solidFill>
                <a:latin typeface="Roboto Mono"/>
                <a:ea typeface="Roboto Mono"/>
                <a:cs typeface="Roboto Mono"/>
                <a:sym typeface="Roboto Mono"/>
              </a:rPr>
              <a:t>fates_params_api.32.0.0_12pft_c231215.nc fates_params_default.nc </a:t>
            </a:r>
            <a:endParaRPr sz="1300" b="1" dirty="0">
              <a:solidFill>
                <a:schemeClr val="dk2"/>
              </a:solidFill>
              <a:latin typeface="Roboto Mono"/>
              <a:ea typeface="Roboto Mono"/>
              <a:cs typeface="Roboto Mono"/>
              <a:sym typeface="Roboto Mono"/>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FATES  parameter files are in netcdf format (.nc) or human readable versions (.cdl). To convert the default cdl file to the netcdf version FATES can read, we use ncgen from the NCO tools language</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US" sz="1600" dirty="0">
                <a:solidFill>
                  <a:schemeClr val="dk2"/>
                </a:solidFill>
                <a:latin typeface="Calibri"/>
                <a:ea typeface="Calibri"/>
                <a:cs typeface="Calibri"/>
                <a:sym typeface="Calibri"/>
              </a:rPr>
              <a:t>From .</a:t>
            </a:r>
            <a:r>
              <a:rPr lang="en-US" sz="1600" dirty="0" err="1">
                <a:solidFill>
                  <a:schemeClr val="dk2"/>
                </a:solidFill>
                <a:latin typeface="Calibri"/>
                <a:ea typeface="Calibri"/>
                <a:cs typeface="Calibri"/>
                <a:sym typeface="Calibri"/>
              </a:rPr>
              <a:t>nc</a:t>
            </a:r>
            <a:r>
              <a:rPr lang="en-US" sz="1600" dirty="0">
                <a:solidFill>
                  <a:schemeClr val="dk2"/>
                </a:solidFill>
                <a:latin typeface="Calibri"/>
                <a:ea typeface="Calibri"/>
                <a:cs typeface="Calibri"/>
                <a:sym typeface="Calibri"/>
              </a:rPr>
              <a:t> to .cdl</a:t>
            </a:r>
            <a:endParaRPr sz="1600" dirty="0">
              <a:solidFill>
                <a:schemeClr val="dk2"/>
              </a:solidFill>
              <a:latin typeface="Calibri"/>
              <a:ea typeface="Calibri"/>
              <a:cs typeface="Calibri"/>
              <a:sym typeface="Calibri"/>
            </a:endParaRPr>
          </a:p>
          <a:p>
            <a:pPr lvl="0"/>
            <a:r>
              <a:rPr lang="en" sz="1300" b="1" dirty="0">
                <a:solidFill>
                  <a:schemeClr val="dk2"/>
                </a:solidFill>
                <a:latin typeface="Roboto Mono"/>
                <a:ea typeface="Roboto Mono"/>
                <a:cs typeface="Roboto Mono"/>
                <a:sym typeface="Roboto Mono"/>
              </a:rPr>
              <a:t>ncdump fates_params_default.nc &gt; fates_params_default.cdl</a:t>
            </a:r>
          </a:p>
          <a:p>
            <a:pPr lvl="0"/>
            <a:endParaRPr lang="en" sz="1300" b="1" dirty="0">
              <a:solidFill>
                <a:schemeClr val="dk2"/>
              </a:solidFill>
              <a:latin typeface="Roboto Mono"/>
              <a:ea typeface="Roboto Mono"/>
              <a:cs typeface="Roboto Mono"/>
              <a:sym typeface="Roboto Mono"/>
            </a:endParaRPr>
          </a:p>
          <a:p>
            <a:pPr lvl="0"/>
            <a:r>
              <a:rPr lang="en-GB" sz="1600" dirty="0">
                <a:solidFill>
                  <a:schemeClr val="dk2"/>
                </a:solidFill>
                <a:latin typeface="Calibri"/>
                <a:ea typeface="Calibri"/>
                <a:cs typeface="Calibri"/>
                <a:sym typeface="Calibri"/>
              </a:rPr>
              <a:t>From .cdl to .</a:t>
            </a:r>
            <a:r>
              <a:rPr lang="en-GB" sz="1600" dirty="0" err="1">
                <a:solidFill>
                  <a:schemeClr val="dk2"/>
                </a:solidFill>
                <a:latin typeface="Calibri"/>
                <a:ea typeface="Calibri"/>
                <a:cs typeface="Calibri"/>
                <a:sym typeface="Calibri"/>
              </a:rPr>
              <a:t>nc</a:t>
            </a:r>
            <a:endParaRPr lang="en-GB" sz="1600" dirty="0">
              <a:solidFill>
                <a:schemeClr val="dk2"/>
              </a:solidFill>
              <a:latin typeface="Calibri"/>
              <a:ea typeface="Calibri"/>
              <a:cs typeface="Calibri"/>
              <a:sym typeface="Calibri"/>
            </a:endParaRPr>
          </a:p>
          <a:p>
            <a:pPr lvl="0"/>
            <a:r>
              <a:rPr lang="en-GB" sz="1300" b="1" dirty="0" err="1">
                <a:solidFill>
                  <a:schemeClr val="dk2"/>
                </a:solidFill>
                <a:latin typeface="Roboto Mono"/>
                <a:ea typeface="Roboto Mono"/>
                <a:cs typeface="Roboto Mono"/>
                <a:sym typeface="Roboto Mono"/>
              </a:rPr>
              <a:t>ncgen</a:t>
            </a:r>
            <a:r>
              <a:rPr lang="en-GB" sz="1300" b="1" dirty="0">
                <a:solidFill>
                  <a:schemeClr val="dk2"/>
                </a:solidFill>
                <a:latin typeface="Roboto Mono"/>
                <a:ea typeface="Roboto Mono"/>
                <a:cs typeface="Roboto Mono"/>
                <a:sym typeface="Roboto Mono"/>
              </a:rPr>
              <a:t> -o fates_params_default.nc </a:t>
            </a:r>
            <a:r>
              <a:rPr lang="en-GB" sz="1300" b="1" dirty="0" err="1">
                <a:solidFill>
                  <a:schemeClr val="dk2"/>
                </a:solidFill>
                <a:latin typeface="Roboto Mono"/>
                <a:ea typeface="Roboto Mono"/>
                <a:cs typeface="Roboto Mono"/>
                <a:sym typeface="Roboto Mono"/>
              </a:rPr>
              <a:t>fates_params_default.cdl</a:t>
            </a:r>
            <a:endParaRPr lang="en-GB"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n-GB"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lang="en-GB" sz="13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r>
              <a:rPr lang="en-GB" sz="1600" dirty="0">
                <a:solidFill>
                  <a:schemeClr val="dk2"/>
                </a:solidFill>
                <a:latin typeface="Calibri"/>
                <a:ea typeface="Calibri"/>
                <a:cs typeface="Calibri"/>
                <a:sym typeface="Calibri"/>
              </a:rPr>
              <a:t>!! Check your changes by typing </a:t>
            </a:r>
            <a:r>
              <a:rPr lang="en-GB" sz="1600" i="1" dirty="0">
                <a:solidFill>
                  <a:schemeClr val="dk2"/>
                </a:solidFill>
                <a:latin typeface="Calibri"/>
                <a:ea typeface="Calibri"/>
                <a:cs typeface="Calibri"/>
                <a:sym typeface="Calibri"/>
              </a:rPr>
              <a:t>ls </a:t>
            </a:r>
            <a:r>
              <a:rPr lang="en-GB" sz="1600" dirty="0">
                <a:solidFill>
                  <a:schemeClr val="dk2"/>
                </a:solidFill>
                <a:latin typeface="Calibri"/>
                <a:ea typeface="Calibri"/>
                <a:cs typeface="Calibri"/>
                <a:sym typeface="Calibri"/>
              </a:rPr>
              <a:t>!!</a:t>
            </a:r>
            <a:endParaRPr lang="en-GB" sz="1600" i="1" dirty="0">
              <a:solidFill>
                <a:schemeClr val="dk2"/>
              </a:solidFill>
              <a:latin typeface="Calibri"/>
              <a:ea typeface="Calibri"/>
              <a:cs typeface="Calibri"/>
              <a:sym typeface="Calibri"/>
            </a:endParaRPr>
          </a:p>
          <a:p>
            <a:pPr marL="457200" lvl="0" indent="0" algn="l" rtl="0">
              <a:spcBef>
                <a:spcPts val="0"/>
              </a:spcBef>
              <a:spcAft>
                <a:spcPts val="0"/>
              </a:spcAft>
              <a:buNone/>
            </a:pPr>
            <a:endParaRPr sz="1600" dirty="0">
              <a:solidFill>
                <a:schemeClr val="dk2"/>
              </a:solidFill>
              <a:latin typeface="Calibri"/>
              <a:ea typeface="Calibri"/>
              <a:cs typeface="Calibri"/>
              <a:sym typeface="Calibri"/>
            </a:endParaRPr>
          </a:p>
        </p:txBody>
      </p:sp>
      <p:pic>
        <p:nvPicPr>
          <p:cNvPr id="998" name="Google Shape;998;p8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99" name="Google Shape;99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8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sp>
        <p:nvSpPr>
          <p:cNvPr id="1006" name="Google Shape;1006;p86"/>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If you open the .cdl file with vi (in the container) you’ll see it has twelve PFTs (described </a:t>
            </a:r>
            <a:r>
              <a:rPr lang="en" sz="1600" u="sng" dirty="0">
                <a:solidFill>
                  <a:schemeClr val="hlink"/>
                </a:solidFill>
                <a:latin typeface="Calibri"/>
                <a:ea typeface="Calibri"/>
                <a:cs typeface="Calibri"/>
                <a:sym typeface="Calibri"/>
                <a:hlinkClick r:id="rId3"/>
              </a:rPr>
              <a:t>here</a:t>
            </a:r>
            <a:r>
              <a:rPr lang="en" sz="1600" dirty="0">
                <a:solidFill>
                  <a:schemeClr val="dk2"/>
                </a:solidFill>
                <a:latin typeface="Calibri"/>
                <a:ea typeface="Calibri"/>
                <a:cs typeface="Calibri"/>
                <a:sym typeface="Calibri"/>
              </a:rPr>
              <a:t>). To convert it to a single PFT file we use </a:t>
            </a:r>
            <a:r>
              <a:rPr lang="en" sz="1600" dirty="0">
                <a:solidFill>
                  <a:schemeClr val="dk2"/>
                </a:solidFill>
                <a:latin typeface="Courier New"/>
                <a:ea typeface="Courier New"/>
                <a:cs typeface="Courier New"/>
                <a:sym typeface="Courier New"/>
              </a:rPr>
              <a:t>FatesPFTIndexSwapper.py</a:t>
            </a:r>
            <a:r>
              <a:rPr lang="en" sz="1600" dirty="0">
                <a:solidFill>
                  <a:schemeClr val="dk2"/>
                </a:solidFill>
                <a:latin typeface="Calibri"/>
                <a:ea typeface="Calibri"/>
                <a:cs typeface="Calibri"/>
                <a:sym typeface="Calibri"/>
              </a:rPr>
              <a:t> which is located in tools in the FATES directory. </a:t>
            </a: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First copy it to the current location (indicated by the . )</a:t>
            </a:r>
            <a:endParaRPr sz="1600" dirty="0">
              <a:solidFill>
                <a:schemeClr val="dk2"/>
              </a:solidFill>
              <a:latin typeface="Calibri"/>
              <a:ea typeface="Calibri"/>
              <a:cs typeface="Calibri"/>
              <a:sym typeface="Calibri"/>
            </a:endParaRPr>
          </a:p>
          <a:p>
            <a:pPr lvl="0"/>
            <a:r>
              <a:rPr lang="en" sz="1300" b="1" dirty="0">
                <a:solidFill>
                  <a:schemeClr val="dk2"/>
                </a:solidFill>
                <a:latin typeface="Roboto Mono"/>
                <a:ea typeface="Roboto Mono"/>
                <a:cs typeface="Roboto Mono"/>
                <a:sym typeface="Roboto Mono"/>
              </a:rPr>
              <a:t>cp </a:t>
            </a:r>
            <a:r>
              <a:rPr lang="en-GB" sz="1300" b="1" dirty="0">
                <a:solidFill>
                  <a:schemeClr val="dk2"/>
                </a:solidFill>
                <a:latin typeface="Roboto Mono"/>
                <a:ea typeface="Roboto Mono"/>
                <a:cs typeface="Roboto Mono"/>
                <a:sym typeface="Roboto Mono"/>
              </a:rPr>
              <a:t>$VSC_SCRATCH/</a:t>
            </a:r>
            <a:r>
              <a:rPr lang="en-GB" sz="1300" b="1" dirty="0" err="1">
                <a:solidFill>
                  <a:schemeClr val="dk2"/>
                </a:solidFill>
                <a:latin typeface="Roboto Mono"/>
                <a:ea typeface="Roboto Mono"/>
                <a:cs typeface="Roboto Mono"/>
                <a:sym typeface="Roboto Mono"/>
              </a:rPr>
              <a:t>cesm</a:t>
            </a:r>
            <a:r>
              <a:rPr lang="en-GB" sz="1300" b="1" dirty="0">
                <a:solidFill>
                  <a:schemeClr val="dk2"/>
                </a:solidFill>
                <a:latin typeface="Roboto Mono"/>
                <a:ea typeface="Roboto Mono"/>
                <a:cs typeface="Roboto Mono"/>
                <a:sym typeface="Roboto Mono"/>
              </a:rPr>
              <a:t>/sources/ctsm-5.2.0/</a:t>
            </a:r>
            <a:r>
              <a:rPr lang="en-GB" sz="1300" b="1" dirty="0" err="1">
                <a:solidFill>
                  <a:schemeClr val="dk2"/>
                </a:solidFill>
                <a:latin typeface="Roboto Mono"/>
                <a:ea typeface="Roboto Mono"/>
                <a:cs typeface="Roboto Mono"/>
                <a:sym typeface="Roboto Mono"/>
              </a:rPr>
              <a:t>src</a:t>
            </a:r>
            <a:r>
              <a:rPr lang="en-GB" sz="1300" b="1" dirty="0">
                <a:solidFill>
                  <a:schemeClr val="dk2"/>
                </a:solidFill>
                <a:latin typeface="Roboto Mono"/>
                <a:ea typeface="Roboto Mono"/>
                <a:cs typeface="Roboto Mono"/>
                <a:sym typeface="Roboto Mono"/>
              </a:rPr>
              <a:t>/fates/tools</a:t>
            </a:r>
            <a:r>
              <a:rPr lang="en" sz="1300" b="1" dirty="0">
                <a:solidFill>
                  <a:schemeClr val="dk2"/>
                </a:solidFill>
                <a:latin typeface="Roboto Mono"/>
                <a:ea typeface="Roboto Mono"/>
                <a:cs typeface="Roboto Mono"/>
                <a:sym typeface="Roboto Mono"/>
              </a:rPr>
              <a:t>/FatesPFTIndexSwapper.py .</a:t>
            </a:r>
            <a:endParaRPr sz="13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600" b="1" dirty="0">
              <a:solidFill>
                <a:schemeClr val="dk2"/>
              </a:solidFill>
              <a:latin typeface="Roboto Mono"/>
              <a:ea typeface="Roboto Mono"/>
              <a:cs typeface="Roboto Mono"/>
              <a:sym typeface="Roboto Mono"/>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Load scipy and then run the script: </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lvl="0"/>
            <a:r>
              <a:rPr lang="en-GB" sz="1200" b="1" dirty="0">
                <a:solidFill>
                  <a:schemeClr val="dk2"/>
                </a:solidFill>
                <a:latin typeface="Roboto Mono"/>
                <a:ea typeface="Roboto Mono"/>
                <a:cs typeface="Roboto Mono"/>
                <a:sym typeface="Roboto Mono"/>
              </a:rPr>
              <a:t>ml SciPy-bundle/2023.07-gfbf-2023a </a:t>
            </a:r>
          </a:p>
          <a:p>
            <a:pPr lvl="0"/>
            <a:endParaRPr lang="en-GB" sz="1200" b="1" dirty="0">
              <a:solidFill>
                <a:schemeClr val="dk2"/>
              </a:solidFill>
              <a:latin typeface="Roboto Mono"/>
              <a:ea typeface="Roboto Mono"/>
              <a:cs typeface="Roboto Mono"/>
              <a:sym typeface="Roboto Mono"/>
            </a:endParaRPr>
          </a:p>
          <a:p>
            <a:pPr lvl="0"/>
            <a:r>
              <a:rPr lang="en-GB" sz="1200" b="1" dirty="0">
                <a:solidFill>
                  <a:schemeClr val="dk2"/>
                </a:solidFill>
                <a:latin typeface="Roboto Mono"/>
                <a:ea typeface="Roboto Mono"/>
                <a:cs typeface="Roboto Mono"/>
                <a:sym typeface="Roboto Mono"/>
              </a:rPr>
              <a:t>.</a:t>
            </a:r>
            <a:r>
              <a:rPr lang="en" sz="1200" b="1" dirty="0">
                <a:solidFill>
                  <a:schemeClr val="dk2"/>
                </a:solidFill>
                <a:latin typeface="Roboto Mono"/>
                <a:ea typeface="Roboto Mono"/>
                <a:cs typeface="Roboto Mono"/>
                <a:sym typeface="Roboto Mono"/>
              </a:rPr>
              <a:t>/FatesPFTIndexSwapper.py --fin=fates_params_default.nc --fout=fates_params_default-1pft.nc --pft-indices=1</a:t>
            </a:r>
            <a:endParaRPr sz="12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200" b="1" dirty="0">
              <a:solidFill>
                <a:schemeClr val="dk2"/>
              </a:solidFill>
              <a:latin typeface="Roboto Mono"/>
              <a:ea typeface="Roboto Mono"/>
              <a:cs typeface="Roboto Mono"/>
              <a:sym typeface="Roboto Mono"/>
            </a:endParaRPr>
          </a:p>
        </p:txBody>
      </p:sp>
      <p:pic>
        <p:nvPicPr>
          <p:cNvPr id="1007" name="Google Shape;1007;p86"/>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008" name="Google Shape;1008;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Tools for modifying the parameter file </a:t>
            </a:r>
            <a:endParaRPr b="1">
              <a:solidFill>
                <a:srgbClr val="31859B"/>
              </a:solidFill>
            </a:endParaRPr>
          </a:p>
        </p:txBody>
      </p:sp>
      <p:pic>
        <p:nvPicPr>
          <p:cNvPr id="1014" name="Google Shape;1014;p8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15" name="Google Shape;1015;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58</a:t>
            </a:fld>
            <a:endParaRPr/>
          </a:p>
        </p:txBody>
      </p:sp>
      <p:pic>
        <p:nvPicPr>
          <p:cNvPr id="1016" name="Google Shape;1016;p87"/>
          <p:cNvPicPr preferRelativeResize="0"/>
          <p:nvPr/>
        </p:nvPicPr>
        <p:blipFill>
          <a:blip r:embed="rId4">
            <a:alphaModFix/>
          </a:blip>
          <a:stretch>
            <a:fillRect/>
          </a:stretch>
        </p:blipFill>
        <p:spPr>
          <a:xfrm>
            <a:off x="106450" y="1016250"/>
            <a:ext cx="8839199" cy="1998011"/>
          </a:xfrm>
          <a:prstGeom prst="rect">
            <a:avLst/>
          </a:prstGeom>
          <a:noFill/>
          <a:ln>
            <a:noFill/>
          </a:ln>
        </p:spPr>
      </p:pic>
      <p:pic>
        <p:nvPicPr>
          <p:cNvPr id="1017" name="Google Shape;1017;p87"/>
          <p:cNvPicPr preferRelativeResize="0"/>
          <p:nvPr/>
        </p:nvPicPr>
        <p:blipFill>
          <a:blip r:embed="rId5">
            <a:alphaModFix/>
          </a:blip>
          <a:stretch>
            <a:fillRect/>
          </a:stretch>
        </p:blipFill>
        <p:spPr>
          <a:xfrm>
            <a:off x="106450" y="3442360"/>
            <a:ext cx="8839199" cy="1401531"/>
          </a:xfrm>
          <a:prstGeom prst="rect">
            <a:avLst/>
          </a:prstGeom>
          <a:noFill/>
          <a:ln>
            <a:noFill/>
          </a:ln>
        </p:spPr>
      </p:pic>
      <p:sp>
        <p:nvSpPr>
          <p:cNvPr id="1018" name="Google Shape;1018;p87"/>
          <p:cNvSpPr txBox="1"/>
          <p:nvPr/>
        </p:nvSpPr>
        <p:spPr>
          <a:xfrm>
            <a:off x="330950" y="625950"/>
            <a:ext cx="29223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Make the 1 PFT file</a:t>
            </a:r>
            <a:endParaRPr sz="1800">
              <a:solidFill>
                <a:schemeClr val="dk2"/>
              </a:solidFill>
              <a:latin typeface="Calibri"/>
              <a:ea typeface="Calibri"/>
              <a:cs typeface="Calibri"/>
              <a:sym typeface="Calibri"/>
            </a:endParaRPr>
          </a:p>
        </p:txBody>
      </p:sp>
      <p:sp>
        <p:nvSpPr>
          <p:cNvPr id="1019" name="Google Shape;1019;p87"/>
          <p:cNvSpPr txBox="1"/>
          <p:nvPr/>
        </p:nvSpPr>
        <p:spPr>
          <a:xfrm>
            <a:off x="178550" y="2988150"/>
            <a:ext cx="29223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Make it human readable</a:t>
            </a:r>
            <a:endParaRPr sz="1800">
              <a:solidFill>
                <a:schemeClr val="dk2"/>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88"/>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The create script </a:t>
            </a:r>
            <a:endParaRPr b="1">
              <a:solidFill>
                <a:srgbClr val="31859B"/>
              </a:solidFill>
            </a:endParaRPr>
          </a:p>
        </p:txBody>
      </p:sp>
      <p:pic>
        <p:nvPicPr>
          <p:cNvPr id="1025" name="Google Shape;1025;p88"/>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26" name="Google Shape;1026;p88"/>
          <p:cNvSpPr txBox="1"/>
          <p:nvPr/>
        </p:nvSpPr>
        <p:spPr>
          <a:xfrm>
            <a:off x="195200" y="1091850"/>
            <a:ext cx="8530500" cy="30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The create script tells your computer how to run FATES</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lvl="0"/>
            <a:r>
              <a:rPr lang="en" sz="1800" dirty="0">
                <a:solidFill>
                  <a:schemeClr val="dk2"/>
                </a:solidFill>
                <a:latin typeface="Calibri"/>
                <a:ea typeface="Calibri"/>
                <a:cs typeface="Calibri"/>
                <a:sym typeface="Calibri"/>
              </a:rPr>
              <a:t>You can find some examples of FATES create scripts which combine all four run steps described before on github (</a:t>
            </a:r>
            <a:r>
              <a:rPr lang="en-GB" sz="1800" dirty="0">
                <a:solidFill>
                  <a:schemeClr val="dk2"/>
                </a:solidFill>
                <a:latin typeface="Calibri"/>
                <a:ea typeface="Calibri"/>
                <a:cs typeface="Calibri"/>
                <a:sym typeface="Calibri"/>
                <a:hlinkClick r:id="rId4"/>
              </a:rPr>
              <a:t>https://github.com/sdeherto/CLM-FATES4UGent/tree/main/runscripts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We will start with </a:t>
            </a:r>
            <a:r>
              <a:rPr lang="en" sz="1800" dirty="0">
                <a:solidFill>
                  <a:schemeClr val="dk2"/>
                </a:solidFill>
                <a:latin typeface="Courier New"/>
                <a:ea typeface="Courier New"/>
                <a:cs typeface="Courier New"/>
                <a:sym typeface="Courier New"/>
              </a:rPr>
              <a:t>create_elm-fates-singlepoint-1pft_bci_invinit.sh</a:t>
            </a:r>
            <a:endParaRPr sz="1800" dirty="0">
              <a:solidFill>
                <a:schemeClr val="dk2"/>
              </a:solidFill>
              <a:latin typeface="Courier New"/>
              <a:ea typeface="Courier New"/>
              <a:cs typeface="Courier New"/>
              <a:sym typeface="Courier New"/>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A detailed description of the script (ELM version) is in Read the Docs under </a:t>
            </a:r>
            <a:r>
              <a:rPr lang="en" sz="1800" u="sng" dirty="0">
                <a:solidFill>
                  <a:schemeClr val="hlink"/>
                </a:solidFill>
                <a:latin typeface="Calibri"/>
                <a:ea typeface="Calibri"/>
                <a:cs typeface="Calibri"/>
                <a:sym typeface="Calibri"/>
                <a:hlinkClick r:id="rId5"/>
              </a:rPr>
              <a:t>Create Scripts.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This script builds and submits a run at Barro Colorado Island (BCI), initializing with inventory data.   </a:t>
            </a:r>
            <a:endParaRPr sz="1800" dirty="0">
              <a:solidFill>
                <a:schemeClr val="dk2"/>
              </a:solidFill>
              <a:latin typeface="Calibri"/>
              <a:ea typeface="Calibri"/>
              <a:cs typeface="Calibri"/>
              <a:sym typeface="Calibri"/>
            </a:endParaRPr>
          </a:p>
        </p:txBody>
      </p:sp>
      <p:sp>
        <p:nvSpPr>
          <p:cNvPr id="1027" name="Google Shape;1027;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159300" y="140225"/>
            <a:ext cx="8520600" cy="57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b="1"/>
              <a:t>Plant Functional Types</a:t>
            </a:r>
            <a:endParaRPr b="1">
              <a:solidFill>
                <a:srgbClr val="31859B"/>
              </a:solidFill>
            </a:endParaRPr>
          </a:p>
        </p:txBody>
      </p:sp>
      <p:sp>
        <p:nvSpPr>
          <p:cNvPr id="224" name="Google Shape;224;p34"/>
          <p:cNvSpPr txBox="1"/>
          <p:nvPr/>
        </p:nvSpPr>
        <p:spPr>
          <a:xfrm>
            <a:off x="61600" y="788650"/>
            <a:ext cx="3702000" cy="4196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CCCCCC"/>
              </a:buClr>
              <a:buSzPts val="1600"/>
              <a:buFont typeface="Calibri"/>
              <a:buChar char="●"/>
            </a:pPr>
            <a:r>
              <a:rPr lang="en" sz="1600">
                <a:solidFill>
                  <a:srgbClr val="CCCCCC"/>
                </a:solidFill>
                <a:latin typeface="Calibri"/>
                <a:ea typeface="Calibri"/>
                <a:cs typeface="Calibri"/>
                <a:sym typeface="Calibri"/>
              </a:rPr>
              <a:t>Groups of similar species</a:t>
            </a:r>
            <a:endParaRPr sz="1600">
              <a:solidFill>
                <a:srgbClr val="CCCCCC"/>
              </a:solidFill>
              <a:latin typeface="Calibri"/>
              <a:ea typeface="Calibri"/>
              <a:cs typeface="Calibri"/>
              <a:sym typeface="Calibri"/>
            </a:endParaRPr>
          </a:p>
          <a:p>
            <a:pPr marL="457200" lvl="0" indent="-330200" algn="l" rtl="0">
              <a:lnSpc>
                <a:spcPct val="115000"/>
              </a:lnSpc>
              <a:spcBef>
                <a:spcPts val="0"/>
              </a:spcBef>
              <a:spcAft>
                <a:spcPts val="0"/>
              </a:spcAft>
              <a:buClr>
                <a:srgbClr val="CCCCCC"/>
              </a:buClr>
              <a:buSzPts val="1600"/>
              <a:buFont typeface="Calibri"/>
              <a:buChar char="●"/>
            </a:pPr>
            <a:r>
              <a:rPr lang="en" sz="1600">
                <a:solidFill>
                  <a:srgbClr val="CCCCCC"/>
                </a:solidFill>
                <a:latin typeface="Calibri"/>
                <a:ea typeface="Calibri"/>
                <a:cs typeface="Calibri"/>
                <a:sym typeface="Calibri"/>
              </a:rPr>
              <a:t>Broad categories distinguishable from space  (evergreen/deciduous, broadleaf/needleleaf)</a:t>
            </a:r>
            <a:endParaRPr sz="1600">
              <a:solidFill>
                <a:srgbClr val="CCCCCC"/>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Species that occupy a similar ecological niche </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Functional groups based on trade-offs (slow/fast, drought tolerance, fire tolerance)</a:t>
            </a:r>
            <a:endParaRPr sz="1600">
              <a:solidFill>
                <a:schemeClr val="dk2"/>
              </a:solidFill>
              <a:latin typeface="Calibri"/>
              <a:ea typeface="Calibri"/>
              <a:cs typeface="Calibri"/>
              <a:sym typeface="Calibri"/>
            </a:endParaRPr>
          </a:p>
          <a:p>
            <a:pPr marL="457200" lvl="0" indent="-330200" algn="l" rtl="0">
              <a:lnSpc>
                <a:spcPct val="115000"/>
              </a:lnSpc>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Defined in FATES by many functional trait</a:t>
            </a:r>
            <a:endParaRPr sz="1600">
              <a:solidFill>
                <a:schemeClr val="dk2"/>
              </a:solidFill>
              <a:latin typeface="Calibri"/>
              <a:ea typeface="Calibri"/>
              <a:cs typeface="Calibri"/>
              <a:sym typeface="Calibri"/>
            </a:endParaRPr>
          </a:p>
        </p:txBody>
      </p:sp>
      <p:pic>
        <p:nvPicPr>
          <p:cNvPr id="225" name="Google Shape;225;p34"/>
          <p:cNvPicPr preferRelativeResize="0"/>
          <p:nvPr/>
        </p:nvPicPr>
        <p:blipFill>
          <a:blip r:embed="rId3">
            <a:alphaModFix/>
          </a:blip>
          <a:stretch>
            <a:fillRect/>
          </a:stretch>
        </p:blipFill>
        <p:spPr>
          <a:xfrm>
            <a:off x="8534100" y="0"/>
            <a:ext cx="609900" cy="698425"/>
          </a:xfrm>
          <a:prstGeom prst="rect">
            <a:avLst/>
          </a:prstGeom>
          <a:noFill/>
          <a:ln>
            <a:noFill/>
          </a:ln>
        </p:spPr>
      </p:pic>
      <p:pic>
        <p:nvPicPr>
          <p:cNvPr id="226" name="Google Shape;226;p34"/>
          <p:cNvPicPr preferRelativeResize="0"/>
          <p:nvPr/>
        </p:nvPicPr>
        <p:blipFill rotWithShape="1">
          <a:blip r:embed="rId4">
            <a:alphaModFix/>
          </a:blip>
          <a:srcRect t="-4047"/>
          <a:stretch/>
        </p:blipFill>
        <p:spPr>
          <a:xfrm>
            <a:off x="4572000" y="1128125"/>
            <a:ext cx="4303250" cy="2698900"/>
          </a:xfrm>
          <a:prstGeom prst="rect">
            <a:avLst/>
          </a:prstGeom>
          <a:noFill/>
          <a:ln>
            <a:noFill/>
          </a:ln>
        </p:spPr>
      </p:pic>
      <p:sp>
        <p:nvSpPr>
          <p:cNvPr id="227" name="Google Shape;227;p34"/>
          <p:cNvSpPr txBox="1"/>
          <p:nvPr/>
        </p:nvSpPr>
        <p:spPr>
          <a:xfrm>
            <a:off x="4676575" y="4356725"/>
            <a:ext cx="401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228" name="Google Shape;228;p34"/>
          <p:cNvSpPr/>
          <p:nvPr/>
        </p:nvSpPr>
        <p:spPr>
          <a:xfrm>
            <a:off x="4459700" y="4207950"/>
            <a:ext cx="3650100" cy="312300"/>
          </a:xfrm>
          <a:prstGeom prst="rect">
            <a:avLst/>
          </a:prstGeom>
          <a:noFill/>
          <a:ln>
            <a:noFill/>
          </a:ln>
        </p:spPr>
        <p:txBody>
          <a:bodyPr spcFirstLastPara="1" wrap="square" lIns="18275" tIns="18275" rIns="18275" bIns="18275" anchor="ctr" anchorCtr="0">
            <a:noAutofit/>
          </a:bodyPr>
          <a:lstStyle/>
          <a:p>
            <a:pPr marL="0" lvl="0" indent="0" algn="r" rtl="0">
              <a:spcBef>
                <a:spcPts val="0"/>
              </a:spcBef>
              <a:spcAft>
                <a:spcPts val="0"/>
              </a:spcAft>
              <a:buNone/>
            </a:pPr>
            <a:r>
              <a:rPr lang="en" sz="1200">
                <a:solidFill>
                  <a:srgbClr val="595959"/>
                </a:solidFill>
                <a:latin typeface="Calibri"/>
                <a:ea typeface="Calibri"/>
                <a:cs typeface="Calibri"/>
                <a:sym typeface="Calibri"/>
              </a:rPr>
              <a:t>Kowalczyk et al. </a:t>
            </a:r>
            <a:r>
              <a:rPr lang="en" sz="1200" i="1">
                <a:solidFill>
                  <a:srgbClr val="595959"/>
                </a:solidFill>
                <a:latin typeface="Calibri"/>
                <a:ea typeface="Calibri"/>
                <a:cs typeface="Calibri"/>
                <a:sym typeface="Calibri"/>
              </a:rPr>
              <a:t>In prep.</a:t>
            </a:r>
            <a:endParaRPr sz="1200" i="1">
              <a:solidFill>
                <a:srgbClr val="595959"/>
              </a:solidFill>
              <a:latin typeface="Calibri"/>
              <a:ea typeface="Calibri"/>
              <a:cs typeface="Calibri"/>
              <a:sym typeface="Calibri"/>
            </a:endParaRPr>
          </a:p>
        </p:txBody>
      </p:sp>
      <p:sp>
        <p:nvSpPr>
          <p:cNvPr id="229" name="Google Shape;229;p34"/>
          <p:cNvSpPr txBox="1">
            <a:spLocks noGrp="1"/>
          </p:cNvSpPr>
          <p:nvPr>
            <p:ph type="sldNum" idx="12"/>
          </p:nvPr>
        </p:nvSpPr>
        <p:spPr>
          <a:xfrm>
            <a:off x="6895704" y="4810070"/>
            <a:ext cx="2133600" cy="273900"/>
          </a:xfrm>
          <a:prstGeom prst="rect">
            <a:avLst/>
          </a:prstGeom>
        </p:spPr>
        <p:txBody>
          <a:bodyPr spcFirstLastPara="1" wrap="square" lIns="91425" tIns="45700" rIns="91425" bIns="45700" anchor="ctr" anchorCtr="0">
            <a:normAutofit lnSpcReduction="10000"/>
          </a:bodyPr>
          <a:lstStyle/>
          <a:p>
            <a:pPr marL="0" lvl="0" indent="0" algn="r" rtl="0">
              <a:spcBef>
                <a:spcPts val="0"/>
              </a:spcBef>
              <a:spcAft>
                <a:spcPts val="0"/>
              </a:spcAft>
              <a:buClr>
                <a:srgbClr val="888888"/>
              </a:buClr>
              <a:buSzPts val="12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01118996-4FCA-112C-C5A5-9F0C70D01F95}"/>
            </a:ext>
          </a:extLst>
        </p:cNvPr>
        <p:cNvGrpSpPr/>
        <p:nvPr/>
      </p:nvGrpSpPr>
      <p:grpSpPr>
        <a:xfrm>
          <a:off x="0" y="0"/>
          <a:ext cx="0" cy="0"/>
          <a:chOff x="0" y="0"/>
          <a:chExt cx="0" cy="0"/>
        </a:xfrm>
      </p:grpSpPr>
      <p:sp>
        <p:nvSpPr>
          <p:cNvPr id="1032" name="Google Shape;1032;p89">
            <a:extLst>
              <a:ext uri="{FF2B5EF4-FFF2-40B4-BE49-F238E27FC236}">
                <a16:creationId xmlns:a16="http://schemas.microsoft.com/office/drawing/2014/main" id="{07F289E4-F3FB-A9FB-1326-9D0A3D4B59BC}"/>
              </a:ext>
            </a:extLst>
          </p:cNvPr>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33" name="Google Shape;1033;p89">
            <a:extLst>
              <a:ext uri="{FF2B5EF4-FFF2-40B4-BE49-F238E27FC236}">
                <a16:creationId xmlns:a16="http://schemas.microsoft.com/office/drawing/2014/main" id="{0F5CD2C6-2F67-A1C2-EBEA-B1DE9C3B2575}"/>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34" name="Google Shape;1034;p89">
            <a:extLst>
              <a:ext uri="{FF2B5EF4-FFF2-40B4-BE49-F238E27FC236}">
                <a16:creationId xmlns:a16="http://schemas.microsoft.com/office/drawing/2014/main" id="{36F1C2B4-6535-C608-3675-72AF7CB10151}"/>
              </a:ext>
            </a:extLst>
          </p:cNvPr>
          <p:cNvSpPr txBox="1"/>
          <p:nvPr/>
        </p:nvSpPr>
        <p:spPr>
          <a:xfrm>
            <a:off x="182325" y="573550"/>
            <a:ext cx="8553600" cy="375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run the create script and launch a FATES run, move into the </a:t>
            </a:r>
            <a:r>
              <a:rPr lang="en" sz="1800" dirty="0">
                <a:solidFill>
                  <a:schemeClr val="dk2"/>
                </a:solidFill>
                <a:latin typeface="Courier New"/>
                <a:ea typeface="Courier New"/>
                <a:cs typeface="Courier New"/>
                <a:sym typeface="Courier New"/>
              </a:rPr>
              <a:t>scripts</a:t>
            </a:r>
            <a:r>
              <a:rPr lang="en" sz="1800" dirty="0">
                <a:solidFill>
                  <a:schemeClr val="dk2"/>
                </a:solidFill>
                <a:latin typeface="Calibri"/>
                <a:ea typeface="Calibri"/>
                <a:cs typeface="Calibri"/>
                <a:sym typeface="Calibri"/>
              </a:rPr>
              <a:t> folder and type the following into the command line from inside the elm-fates container: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dirty="0" err="1">
                <a:solidFill>
                  <a:schemeClr val="dk2"/>
                </a:solidFill>
                <a:latin typeface="Roboto Mono"/>
                <a:ea typeface="Roboto Mono"/>
                <a:cs typeface="Roboto Mono"/>
                <a:sym typeface="Roboto Mono"/>
              </a:rPr>
              <a:t>mkdir</a:t>
            </a:r>
            <a:r>
              <a:rPr lang="en-US" sz="1800" b="1" dirty="0">
                <a:solidFill>
                  <a:schemeClr val="dk2"/>
                </a:solidFill>
                <a:latin typeface="Roboto Mono"/>
                <a:ea typeface="Roboto Mono"/>
                <a:cs typeface="Roboto Mono"/>
                <a:sym typeface="Roboto Mono"/>
              </a:rPr>
              <a:t> </a:t>
            </a:r>
            <a:r>
              <a:rPr lang="en-US" sz="1800" b="1" dirty="0" err="1">
                <a:solidFill>
                  <a:schemeClr val="dk2"/>
                </a:solidFill>
                <a:latin typeface="Roboto Mono"/>
                <a:ea typeface="Roboto Mono"/>
                <a:cs typeface="Roboto Mono"/>
                <a:sym typeface="Roboto Mono"/>
              </a:rPr>
              <a:t>runscripts</a:t>
            </a:r>
            <a:endParaRPr lang="en-US" sz="1800" b="1"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800" b="1" dirty="0" err="1">
                <a:solidFill>
                  <a:schemeClr val="dk2"/>
                </a:solidFill>
                <a:latin typeface="Roboto Mono"/>
                <a:ea typeface="Roboto Mono"/>
                <a:cs typeface="Calibri"/>
                <a:sym typeface="Roboto Mono"/>
              </a:rPr>
              <a:t>mkdir</a:t>
            </a:r>
            <a:r>
              <a:rPr lang="en-US" sz="1800" b="1" dirty="0">
                <a:solidFill>
                  <a:schemeClr val="dk2"/>
                </a:solidFill>
                <a:latin typeface="Roboto Mono"/>
                <a:ea typeface="Roboto Mono"/>
                <a:cs typeface="Calibri"/>
                <a:sym typeface="Roboto Mono"/>
              </a:rPr>
              <a:t> </a:t>
            </a:r>
            <a:r>
              <a:rPr lang="en-US" sz="1800" b="1" dirty="0" err="1">
                <a:solidFill>
                  <a:schemeClr val="dk2"/>
                </a:solidFill>
                <a:latin typeface="Roboto Mono"/>
                <a:ea typeface="Roboto Mono"/>
                <a:cs typeface="Calibri"/>
                <a:sym typeface="Roboto Mono"/>
              </a:rPr>
              <a:t>sitedata</a:t>
            </a:r>
            <a:endParaRPr lang="en-US" sz="1800" b="1" dirty="0">
              <a:solidFill>
                <a:schemeClr val="dk2"/>
              </a:solidFill>
              <a:latin typeface="Roboto Mono"/>
              <a:ea typeface="Roboto Mono"/>
              <a:cs typeface="Calibri"/>
              <a:sym typeface="Roboto Mono"/>
            </a:endParaRPr>
          </a:p>
          <a:p>
            <a:pPr marL="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US" sz="1800" dirty="0">
                <a:solidFill>
                  <a:schemeClr val="dk2"/>
                </a:solidFill>
                <a:latin typeface="Calibri"/>
                <a:ea typeface="Calibri"/>
                <a:cs typeface="Calibri"/>
                <a:sym typeface="Calibri"/>
              </a:rPr>
              <a:t>Upload all files under </a:t>
            </a:r>
            <a:r>
              <a:rPr lang="en-US" sz="1800" dirty="0" err="1">
                <a:solidFill>
                  <a:schemeClr val="dk2"/>
                </a:solidFill>
                <a:latin typeface="Calibri"/>
                <a:ea typeface="Calibri"/>
                <a:cs typeface="Calibri"/>
                <a:sym typeface="Calibri"/>
              </a:rPr>
              <a:t>sitedata</a:t>
            </a:r>
            <a:r>
              <a:rPr lang="en-US" sz="1800" dirty="0">
                <a:solidFill>
                  <a:schemeClr val="dk2"/>
                </a:solidFill>
                <a:latin typeface="Calibri"/>
                <a:ea typeface="Calibri"/>
                <a:cs typeface="Calibri"/>
                <a:sym typeface="Calibri"/>
              </a:rPr>
              <a:t> and </a:t>
            </a:r>
            <a:r>
              <a:rPr lang="en-US" sz="1800" dirty="0" err="1">
                <a:solidFill>
                  <a:schemeClr val="dk2"/>
                </a:solidFill>
                <a:latin typeface="Calibri"/>
                <a:ea typeface="Calibri"/>
                <a:cs typeface="Calibri"/>
                <a:sym typeface="Calibri"/>
              </a:rPr>
              <a:t>runscripts</a:t>
            </a:r>
            <a:r>
              <a:rPr lang="en-US" sz="1800" dirty="0">
                <a:solidFill>
                  <a:schemeClr val="dk2"/>
                </a:solidFill>
                <a:latin typeface="Calibri"/>
                <a:ea typeface="Calibri"/>
                <a:cs typeface="Calibri"/>
                <a:sym typeface="Calibri"/>
              </a:rPr>
              <a:t> on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to those directories</a:t>
            </a:r>
          </a:p>
          <a:p>
            <a:pPr marL="0" lvl="0" indent="0" algn="l" rtl="0">
              <a:spcBef>
                <a:spcPts val="0"/>
              </a:spcBef>
              <a:spcAft>
                <a:spcPts val="0"/>
              </a:spcAft>
              <a:buNone/>
            </a:pPr>
            <a:r>
              <a:rPr lang="en-US" sz="1800" dirty="0">
                <a:solidFill>
                  <a:schemeClr val="dk2"/>
                </a:solidFill>
                <a:latin typeface="Calibri"/>
                <a:ea typeface="Calibri"/>
                <a:cs typeface="Calibri"/>
                <a:sym typeface="Calibri"/>
              </a:rPr>
              <a:t>To add some instructions on how to get this from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once </a:t>
            </a:r>
            <a:r>
              <a:rPr lang="en-US" sz="1800" dirty="0" err="1">
                <a:solidFill>
                  <a:schemeClr val="dk2"/>
                </a:solidFill>
                <a:latin typeface="Calibri"/>
                <a:ea typeface="Calibri"/>
                <a:cs typeface="Calibri"/>
                <a:sym typeface="Calibri"/>
              </a:rPr>
              <a:t>github</a:t>
            </a:r>
            <a:r>
              <a:rPr lang="en-US" sz="1800" dirty="0">
                <a:solidFill>
                  <a:schemeClr val="dk2"/>
                </a:solidFill>
                <a:latin typeface="Calibri"/>
                <a:ea typeface="Calibri"/>
                <a:cs typeface="Calibri"/>
                <a:sym typeface="Calibri"/>
              </a:rPr>
              <a:t> page is online</a:t>
            </a:r>
          </a:p>
          <a:p>
            <a:pPr>
              <a:buClr>
                <a:schemeClr val="dk1"/>
              </a:buClr>
              <a:buSzPts val="1100"/>
            </a:pPr>
            <a:r>
              <a:rPr lang="en-US" sz="1800" b="1" dirty="0">
                <a:solidFill>
                  <a:schemeClr val="dk2"/>
                </a:solidFill>
                <a:latin typeface="Roboto Mono"/>
                <a:ea typeface="Roboto Mono"/>
                <a:cs typeface="Roboto Mono"/>
                <a:sym typeface="Roboto Mono"/>
              </a:rPr>
              <a:t>git clone https://github.com/sdeherto/CLM-FATES4UGent.git</a:t>
            </a:r>
          </a:p>
          <a:p>
            <a:pPr>
              <a:buClr>
                <a:schemeClr val="dk1"/>
              </a:buClr>
              <a:buSzPts val="1100"/>
            </a:pPr>
            <a:r>
              <a:rPr lang="en-US" sz="1800" b="1" dirty="0">
                <a:solidFill>
                  <a:schemeClr val="dk2"/>
                </a:solidFill>
                <a:latin typeface="Roboto Mono"/>
                <a:ea typeface="Roboto Mono"/>
                <a:cs typeface="Roboto Mono"/>
                <a:sym typeface="Roboto Mono"/>
              </a:rPr>
              <a:t>cd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/CLM-FATES4UGent</a:t>
            </a:r>
          </a:p>
          <a:p>
            <a:pPr>
              <a:buClr>
                <a:schemeClr val="dk1"/>
              </a:buClr>
              <a:buSzPts val="1100"/>
            </a:pPr>
            <a:r>
              <a:rPr lang="en-US" sz="1800" b="1" dirty="0">
                <a:solidFill>
                  <a:schemeClr val="dk2"/>
                </a:solidFill>
                <a:latin typeface="Roboto Mono"/>
                <a:ea typeface="Roboto Mono"/>
                <a:cs typeface="Roboto Mono"/>
                <a:sym typeface="Roboto Mono"/>
              </a:rPr>
              <a:t>cp –r </a:t>
            </a:r>
            <a:r>
              <a:rPr lang="en-US" sz="1800" b="1" dirty="0" err="1">
                <a:solidFill>
                  <a:schemeClr val="dk2"/>
                </a:solidFill>
                <a:latin typeface="Roboto Mono"/>
                <a:ea typeface="Roboto Mono"/>
                <a:cs typeface="Roboto Mono"/>
                <a:sym typeface="Roboto Mono"/>
              </a:rPr>
              <a:t>runscripts</a:t>
            </a:r>
            <a:r>
              <a:rPr lang="en-US" sz="1800" b="1" dirty="0">
                <a:solidFill>
                  <a:schemeClr val="dk2"/>
                </a:solidFill>
                <a:latin typeface="Roboto Mono"/>
                <a:ea typeface="Roboto Mono"/>
                <a:cs typeface="Roboto Mono"/>
                <a:sym typeface="Roboto Mono"/>
              </a:rPr>
              <a:t>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a:t>
            </a:r>
            <a:r>
              <a:rPr lang="en-US" sz="1800" b="1" dirty="0" err="1">
                <a:solidFill>
                  <a:schemeClr val="dk2"/>
                </a:solidFill>
                <a:latin typeface="Roboto Mono"/>
                <a:ea typeface="Roboto Mono"/>
                <a:cs typeface="Roboto Mono"/>
                <a:sym typeface="Roboto Mono"/>
              </a:rPr>
              <a:t>runscripts</a:t>
            </a:r>
            <a:endParaRPr lang="en-US" sz="1800" b="1" dirty="0">
              <a:solidFill>
                <a:schemeClr val="dk2"/>
              </a:solidFill>
              <a:latin typeface="Roboto Mono"/>
              <a:ea typeface="Roboto Mono"/>
              <a:cs typeface="Roboto Mono"/>
              <a:sym typeface="Roboto Mono"/>
            </a:endParaRPr>
          </a:p>
          <a:p>
            <a:pPr>
              <a:buClr>
                <a:schemeClr val="dk1"/>
              </a:buClr>
              <a:buSzPts val="1100"/>
            </a:pPr>
            <a:r>
              <a:rPr lang="en-US" sz="1800" b="1" dirty="0">
                <a:solidFill>
                  <a:schemeClr val="dk2"/>
                </a:solidFill>
                <a:latin typeface="Roboto Mono"/>
                <a:ea typeface="Roboto Mono"/>
                <a:cs typeface="Roboto Mono"/>
                <a:sym typeface="Roboto Mono"/>
              </a:rPr>
              <a:t>cp –r </a:t>
            </a:r>
            <a:r>
              <a:rPr lang="en-US" sz="1800" b="1" dirty="0" err="1">
                <a:solidFill>
                  <a:schemeClr val="dk2"/>
                </a:solidFill>
                <a:latin typeface="Roboto Mono"/>
                <a:ea typeface="Roboto Mono"/>
                <a:cs typeface="Roboto Mono"/>
                <a:sym typeface="Roboto Mono"/>
              </a:rPr>
              <a:t>sitedata</a:t>
            </a:r>
            <a:r>
              <a:rPr lang="en-US" sz="1800" b="1" dirty="0">
                <a:solidFill>
                  <a:schemeClr val="dk2"/>
                </a:solidFill>
                <a:latin typeface="Roboto Mono"/>
                <a:ea typeface="Roboto Mono"/>
                <a:cs typeface="Roboto Mono"/>
                <a:sym typeface="Roboto Mono"/>
              </a:rPr>
              <a:t> $VSC_SCRATCH/</a:t>
            </a:r>
            <a:r>
              <a:rPr lang="en-US" sz="1800" b="1" dirty="0" err="1">
                <a:solidFill>
                  <a:schemeClr val="dk2"/>
                </a:solidFill>
                <a:latin typeface="Roboto Mono"/>
                <a:ea typeface="Roboto Mono"/>
                <a:cs typeface="Roboto Mono"/>
                <a:sym typeface="Roboto Mono"/>
              </a:rPr>
              <a:t>cesm</a:t>
            </a:r>
            <a:r>
              <a:rPr lang="en-US" sz="1800" b="1" dirty="0">
                <a:solidFill>
                  <a:schemeClr val="dk2"/>
                </a:solidFill>
                <a:latin typeface="Roboto Mono"/>
                <a:ea typeface="Roboto Mono"/>
                <a:cs typeface="Roboto Mono"/>
                <a:sym typeface="Roboto Mono"/>
              </a:rPr>
              <a:t>/</a:t>
            </a:r>
            <a:r>
              <a:rPr lang="en-US" sz="1800" b="1" dirty="0" err="1">
                <a:solidFill>
                  <a:schemeClr val="dk2"/>
                </a:solidFill>
                <a:latin typeface="Roboto Mono"/>
                <a:ea typeface="Roboto Mono"/>
                <a:cs typeface="Roboto Mono"/>
                <a:sym typeface="Roboto Mono"/>
              </a:rPr>
              <a:t>sitedata</a:t>
            </a:r>
            <a:endParaRPr lang="en-US" sz="1800" b="1" dirty="0">
              <a:solidFill>
                <a:schemeClr val="dk2"/>
              </a:solidFill>
              <a:latin typeface="Roboto Mono"/>
              <a:ea typeface="Roboto Mono"/>
              <a:cs typeface="Roboto Mono"/>
              <a:sym typeface="Roboto Mono"/>
            </a:endParaRPr>
          </a:p>
          <a:p>
            <a:pPr>
              <a:buClr>
                <a:schemeClr val="dk1"/>
              </a:buClr>
              <a:buSzPts val="1100"/>
            </a:pPr>
            <a:endParaRPr lang="en-US" sz="18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35" name="Google Shape;1035;p89">
            <a:extLst>
              <a:ext uri="{FF2B5EF4-FFF2-40B4-BE49-F238E27FC236}">
                <a16:creationId xmlns:a16="http://schemas.microsoft.com/office/drawing/2014/main" id="{FDC3C9F6-6ACD-A565-5DDE-3C1A5DE104EE}"/>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691469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89"/>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33" name="Google Shape;1033;p8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34" name="Google Shape;1034;p89"/>
          <p:cNvSpPr txBox="1"/>
          <p:nvPr/>
        </p:nvSpPr>
        <p:spPr>
          <a:xfrm>
            <a:off x="182325" y="573550"/>
            <a:ext cx="8553600" cy="375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run the create script and launch a FATES run, move into the </a:t>
            </a:r>
            <a:r>
              <a:rPr lang="en" sz="1800" dirty="0">
                <a:solidFill>
                  <a:schemeClr val="dk2"/>
                </a:solidFill>
                <a:latin typeface="Courier New"/>
                <a:ea typeface="Courier New"/>
                <a:cs typeface="Courier New"/>
                <a:sym typeface="Courier New"/>
              </a:rPr>
              <a:t>runscripts</a:t>
            </a:r>
            <a:r>
              <a:rPr lang="en" sz="1800" dirty="0">
                <a:solidFill>
                  <a:schemeClr val="dk2"/>
                </a:solidFill>
                <a:latin typeface="Calibri"/>
                <a:ea typeface="Calibri"/>
                <a:cs typeface="Calibri"/>
                <a:sym typeface="Calibri"/>
              </a:rPr>
              <a:t> folder and type the following into the command line: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a:buClr>
                <a:schemeClr val="dk1"/>
              </a:buClr>
              <a:buSzPts val="1100"/>
            </a:pPr>
            <a:r>
              <a:rPr lang="en-US" sz="1800" b="1" dirty="0" err="1">
                <a:solidFill>
                  <a:schemeClr val="dk2"/>
                </a:solidFill>
                <a:latin typeface="Roboto Mono"/>
                <a:ea typeface="Roboto Mono"/>
                <a:cs typeface="Roboto Mono"/>
                <a:sym typeface="Roboto Mono"/>
              </a:rPr>
              <a:t>chmod</a:t>
            </a:r>
            <a:r>
              <a:rPr lang="en-US" sz="1800" b="1" dirty="0">
                <a:solidFill>
                  <a:schemeClr val="dk2"/>
                </a:solidFill>
                <a:latin typeface="Roboto Mono"/>
                <a:ea typeface="Roboto Mono"/>
                <a:cs typeface="Roboto Mono"/>
                <a:sym typeface="Roboto Mono"/>
              </a:rPr>
              <a:t> </a:t>
            </a:r>
            <a:r>
              <a:rPr lang="en-US" sz="1800" b="1" dirty="0" err="1">
                <a:solidFill>
                  <a:schemeClr val="dk2"/>
                </a:solidFill>
                <a:latin typeface="Roboto Mono"/>
                <a:ea typeface="Roboto Mono"/>
                <a:cs typeface="Roboto Mono"/>
                <a:sym typeface="Roboto Mono"/>
              </a:rPr>
              <a:t>u+x</a:t>
            </a:r>
            <a:r>
              <a:rPr lang="en-US" sz="1800" b="1" dirty="0">
                <a:solidFill>
                  <a:schemeClr val="dk2"/>
                </a:solidFill>
                <a:latin typeface="Roboto Mono"/>
                <a:ea typeface="Roboto Mono"/>
                <a:cs typeface="Roboto Mono"/>
                <a:sym typeface="Roboto Mono"/>
              </a:rPr>
              <a:t> create_elm-fates-singlepoint-1pft_bci_invinit.sh </a:t>
            </a:r>
          </a:p>
          <a:p>
            <a:pPr lvl="0"/>
            <a:r>
              <a:rPr lang="en-US" sz="1800" b="1" dirty="0">
                <a:solidFill>
                  <a:schemeClr val="dk2"/>
                </a:solidFill>
                <a:latin typeface="Roboto Mono"/>
                <a:ea typeface="Roboto Mono"/>
                <a:cs typeface="Roboto Mono"/>
                <a:sym typeface="Roboto Mono"/>
              </a:rPr>
              <a:t>./create_elm-fates-singlepoint-1pft_bci_invinit.sh </a:t>
            </a: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chemeClr val="dk2"/>
                </a:solidFill>
                <a:latin typeface="Calibri"/>
                <a:ea typeface="Calibri"/>
                <a:cs typeface="Calibri"/>
                <a:sym typeface="Calibri"/>
              </a:rPr>
              <a:t>The case will  start to compile and you’ll see a lot of text zoom by</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35" name="Google Shape;1035;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61</a:t>
            </a:fld>
            <a:endParaRPr/>
          </a:p>
        </p:txBody>
      </p:sp>
      <p:pic>
        <p:nvPicPr>
          <p:cNvPr id="1036" name="Google Shape;1036;p89"/>
          <p:cNvPicPr preferRelativeResize="0"/>
          <p:nvPr/>
        </p:nvPicPr>
        <p:blipFill rotWithShape="1">
          <a:blip r:embed="rId4">
            <a:alphaModFix/>
          </a:blip>
          <a:srcRect l="-750" r="750" b="30020"/>
          <a:stretch/>
        </p:blipFill>
        <p:spPr>
          <a:xfrm>
            <a:off x="92150" y="2740224"/>
            <a:ext cx="6877600" cy="228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91"/>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Starting the FATES run </a:t>
            </a:r>
            <a:endParaRPr b="1">
              <a:solidFill>
                <a:srgbClr val="31859B"/>
              </a:solidFill>
            </a:endParaRPr>
          </a:p>
        </p:txBody>
      </p:sp>
      <p:pic>
        <p:nvPicPr>
          <p:cNvPr id="1051" name="Google Shape;1051;p91"/>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52" name="Google Shape;1052;p91"/>
          <p:cNvSpPr txBox="1"/>
          <p:nvPr/>
        </p:nvSpPr>
        <p:spPr>
          <a:xfrm>
            <a:off x="172250" y="694650"/>
            <a:ext cx="8553600" cy="37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Monitor your job progress by checking </a:t>
            </a:r>
          </a:p>
          <a:p>
            <a:pPr marL="114300">
              <a:buClr>
                <a:schemeClr val="dk2"/>
              </a:buClr>
              <a:buSzPts val="1800"/>
            </a:pPr>
            <a:r>
              <a:rPr lang="en-GB" sz="1800" b="1" dirty="0" err="1">
                <a:solidFill>
                  <a:schemeClr val="dk2"/>
                </a:solidFill>
                <a:latin typeface="Roboto Mono"/>
                <a:ea typeface="Roboto Mono"/>
                <a:cs typeface="Roboto Mono"/>
                <a:sym typeface="Roboto Mono"/>
              </a:rPr>
              <a:t>squeue</a:t>
            </a:r>
            <a:endParaRPr lang="en-GB" sz="1800" b="1" dirty="0">
              <a:solidFill>
                <a:schemeClr val="dk2"/>
              </a:solidFill>
              <a:latin typeface="Roboto Mono"/>
              <a:ea typeface="Roboto Mono"/>
              <a:cs typeface="Roboto Mono"/>
              <a:sym typeface="Roboto Mono"/>
            </a:endParaRPr>
          </a:p>
          <a:p>
            <a:pPr marL="114300" lvl="0" algn="l" rtl="0">
              <a:spcBef>
                <a:spcPts val="0"/>
              </a:spcBef>
              <a:spcAft>
                <a:spcPts val="0"/>
              </a:spcAft>
              <a:buClr>
                <a:schemeClr val="dk2"/>
              </a:buClr>
              <a:buSzPts val="1800"/>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When the status is R, you can check if it has worked by opening a new terminal window, then change directory to the case that was built under </a:t>
            </a:r>
            <a:r>
              <a:rPr lang="en" sz="1800" dirty="0">
                <a:solidFill>
                  <a:schemeClr val="dk2"/>
                </a:solidFill>
                <a:latin typeface="Courier New"/>
                <a:ea typeface="Courier New"/>
                <a:cs typeface="Courier New"/>
                <a:sym typeface="Courier New"/>
              </a:rPr>
              <a:t>output/</a:t>
            </a:r>
            <a:r>
              <a:rPr lang="en" sz="1800" dirty="0">
                <a:solidFill>
                  <a:schemeClr val="dk2"/>
                </a:solidFill>
                <a:latin typeface="Calibri"/>
                <a:ea typeface="Calibri"/>
                <a:cs typeface="Calibri"/>
                <a:sym typeface="Calibri"/>
              </a:rPr>
              <a:t> and go to the run directory (change the date to match your case):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700" b="1" dirty="0">
                <a:solidFill>
                  <a:schemeClr val="dk2"/>
                </a:solidFill>
                <a:latin typeface="Roboto Mono"/>
                <a:ea typeface="Roboto Mono"/>
                <a:cs typeface="Roboto Mono"/>
                <a:sym typeface="Roboto Mono"/>
              </a:rPr>
              <a:t>cd output/fates-tutorial-bci-inventory_init.2024-08-30/run</a:t>
            </a:r>
            <a:endParaRPr sz="170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Run </a:t>
            </a:r>
            <a:r>
              <a:rPr lang="en" sz="1800" i="1" dirty="0">
                <a:solidFill>
                  <a:schemeClr val="dk2"/>
                </a:solidFill>
                <a:latin typeface="Calibri"/>
                <a:ea typeface="Calibri"/>
                <a:cs typeface="Calibri"/>
                <a:sym typeface="Calibri"/>
              </a:rPr>
              <a:t>ls </a:t>
            </a:r>
            <a:r>
              <a:rPr lang="en" sz="1800" dirty="0">
                <a:solidFill>
                  <a:schemeClr val="dk2"/>
                </a:solidFill>
                <a:latin typeface="Calibri"/>
                <a:ea typeface="Calibri"/>
                <a:cs typeface="Calibri"/>
                <a:sym typeface="Calibri"/>
              </a:rPr>
              <a:t>again, you should see files ending in elm.h0.1900-01.nc appearing - one per month.</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Now go take a break and wait for the run to finish! </a:t>
            </a:r>
            <a:endParaRPr sz="1800" dirty="0">
              <a:solidFill>
                <a:schemeClr val="dk2"/>
              </a:solidFill>
              <a:latin typeface="Calibri"/>
              <a:ea typeface="Calibri"/>
              <a:cs typeface="Calibri"/>
              <a:sym typeface="Calibri"/>
            </a:endParaRPr>
          </a:p>
        </p:txBody>
      </p:sp>
      <p:sp>
        <p:nvSpPr>
          <p:cNvPr id="1053" name="Google Shape;1053;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93"/>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1067" name="Google Shape;1067;p93"/>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1068" name="Google Shape;1068;p93"/>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1828800" lvl="0" indent="457200" algn="l" rtl="0">
              <a:spcBef>
                <a:spcPts val="0"/>
              </a:spcBef>
              <a:spcAft>
                <a:spcPts val="0"/>
              </a:spcAft>
              <a:buNone/>
            </a:pPr>
            <a:r>
              <a:rPr lang="en" sz="2000" b="1" dirty="0">
                <a:solidFill>
                  <a:schemeClr val="lt1"/>
                </a:solidFill>
              </a:rPr>
              <a:t>        Visualizing FATES outputs</a:t>
            </a:r>
            <a:endParaRPr sz="2000" b="1" dirty="0">
              <a:solidFill>
                <a:schemeClr val="lt1"/>
              </a:solidFill>
            </a:endParaRPr>
          </a:p>
          <a:p>
            <a:pPr marL="0" marR="152400" lvl="0" indent="0" algn="ctr" rtl="0">
              <a:spcBef>
                <a:spcPts val="0"/>
              </a:spcBef>
              <a:spcAft>
                <a:spcPts val="0"/>
              </a:spcAft>
              <a:buClr>
                <a:schemeClr val="dk1"/>
              </a:buClr>
              <a:buSzPts val="1100"/>
              <a:buFont typeface="Arial"/>
              <a:buNone/>
            </a:pPr>
            <a:r>
              <a:rPr lang="en" sz="1600" b="1" dirty="0">
                <a:solidFill>
                  <a:schemeClr val="lt1"/>
                </a:solidFill>
              </a:rPr>
              <a:t>     </a:t>
            </a:r>
            <a:endParaRPr sz="1800" b="1" dirty="0">
              <a:solidFill>
                <a:schemeClr val="lt1"/>
              </a:solidFill>
            </a:endParaRPr>
          </a:p>
        </p:txBody>
      </p:sp>
      <p:sp>
        <p:nvSpPr>
          <p:cNvPr id="1069" name="Google Shape;1069;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092" name="Google Shape;1092;p9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93" name="Google Shape;1093;p95"/>
          <p:cNvSpPr txBox="1"/>
          <p:nvPr/>
        </p:nvSpPr>
        <p:spPr>
          <a:xfrm>
            <a:off x="0" y="755825"/>
            <a:ext cx="9144000" cy="4065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Before we can process the simulation we need to combine the monthly files into a single file using nco tools.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elm-fates container, change directory into the output directory and to the run directory in your case </a:t>
            </a:r>
          </a:p>
          <a:p>
            <a:pPr marL="114300" lvl="0" algn="l" rtl="0">
              <a:spcBef>
                <a:spcPts val="0"/>
              </a:spcBef>
              <a:spcAft>
                <a:spcPts val="0"/>
              </a:spcAft>
              <a:buClr>
                <a:schemeClr val="dk2"/>
              </a:buClr>
              <a:buSzPts val="1800"/>
            </a:pP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cd output/fates-tutorial-bci-inventory_init.2024-08-30/run</a:t>
            </a:r>
            <a:endParaRPr lang="en" sz="1350" dirty="0">
              <a:solidFill>
                <a:schemeClr val="dk2"/>
              </a:solidFill>
              <a:latin typeface="Roboto Mono" panose="00000009000000000000" pitchFamily="49" charset="0"/>
              <a:ea typeface="Roboto Mono" panose="00000009000000000000" pitchFamily="49" charset="0"/>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Type the following command, replacing the file names with the name of your files (use tab complete to avoid mistakes):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rgbClr val="FF0000"/>
                </a:solidFill>
                <a:latin typeface="Calibri"/>
                <a:ea typeface="Calibri"/>
                <a:cs typeface="Calibri"/>
                <a:sym typeface="Calibri"/>
              </a:rPr>
              <a:t>This command below is one line!</a:t>
            </a:r>
            <a:endParaRPr sz="1800" dirty="0">
              <a:solidFill>
                <a:srgbClr val="FF0000"/>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ncrcat -h fates-tutorial-bci-inventory_init.2024-08-30.elm.h0.190*.nc  </a:t>
            </a:r>
            <a:endParaRPr sz="1350" b="1" dirty="0">
              <a:solidFill>
                <a:schemeClr val="dk2"/>
              </a:solidFill>
              <a:latin typeface="Roboto Mono"/>
              <a:ea typeface="Roboto Mono"/>
              <a:cs typeface="Roboto Mono"/>
              <a:sym typeface="Roboto Mono"/>
            </a:endParaRPr>
          </a:p>
          <a:p>
            <a:pPr marL="0" lvl="0" indent="45720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fates-tutorial-bci-inventory_init.2024-08-30.sofar.nc</a:t>
            </a:r>
            <a:endParaRPr sz="135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See Read the Docs </a:t>
            </a:r>
            <a:r>
              <a:rPr lang="en" sz="1800" u="sng" dirty="0">
                <a:solidFill>
                  <a:schemeClr val="hlink"/>
                </a:solidFill>
                <a:latin typeface="Calibri"/>
                <a:ea typeface="Calibri"/>
                <a:cs typeface="Calibri"/>
                <a:sym typeface="Calibri"/>
                <a:hlinkClick r:id="rId4"/>
              </a:rPr>
              <a:t>FATES History Outputs</a:t>
            </a:r>
            <a:r>
              <a:rPr lang="en" sz="1800" dirty="0">
                <a:solidFill>
                  <a:schemeClr val="dk2"/>
                </a:solidFill>
                <a:latin typeface="Calibri"/>
                <a:ea typeface="Calibri"/>
                <a:cs typeface="Calibri"/>
                <a:sym typeface="Calibri"/>
              </a:rPr>
              <a:t> for more instructions on how to concatenate output files and change output file frequency. </a:t>
            </a:r>
            <a:endParaRPr sz="1800" dirty="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94" name="Google Shape;109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100" name="Google Shape;1100;p9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01" name="Google Shape;1101;p96"/>
          <p:cNvSpPr txBox="1"/>
          <p:nvPr/>
        </p:nvSpPr>
        <p:spPr>
          <a:xfrm>
            <a:off x="252625" y="965550"/>
            <a:ext cx="7680900" cy="386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An example script to help you get started with visualizing results is in the jupyter book Lesson 3. </a:t>
            </a:r>
          </a:p>
          <a:p>
            <a:pPr marL="457200" lvl="0" indent="-342900">
              <a:buClr>
                <a:schemeClr val="dk2"/>
              </a:buClr>
              <a:buSzPts val="1800"/>
              <a:buFont typeface="Calibri"/>
              <a:buChar char="●"/>
            </a:pPr>
            <a:r>
              <a:rPr lang="en-GB" sz="1800" dirty="0">
                <a:solidFill>
                  <a:schemeClr val="dk2"/>
                </a:solidFill>
                <a:latin typeface="Calibri"/>
                <a:ea typeface="Calibri"/>
                <a:cs typeface="Calibri"/>
                <a:sym typeface="Calibri"/>
                <a:hlinkClick r:id="rId4"/>
              </a:rPr>
              <a:t>https://github.com/NGEET/fates-tutorial/tree/main/fates-tutorial-jupyter-book</a:t>
            </a:r>
            <a:r>
              <a:rPr lang="en-GB" sz="1800" dirty="0">
                <a:solidFill>
                  <a:schemeClr val="dk2"/>
                </a:solidFill>
                <a:latin typeface="Calibri"/>
                <a:ea typeface="Calibri"/>
                <a:cs typeface="Calibri"/>
                <a:sym typeface="Calibri"/>
              </a:rPr>
              <a:t> </a:t>
            </a: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Both R and  python versions are available.</a:t>
            </a:r>
            <a:endParaRPr sz="18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can run these via the web interface, otherwise take some output files offline for running these</a:t>
            </a:r>
          </a:p>
          <a:p>
            <a:pPr marL="457200" lvl="0" indent="0" algn="l" rtl="0">
              <a:spcBef>
                <a:spcPts val="0"/>
              </a:spcBef>
              <a:spcAft>
                <a:spcPts val="0"/>
              </a:spcAft>
              <a:buNone/>
            </a:pPr>
            <a:endParaRPr sz="18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102" name="Google Shape;1102;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9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109" name="Google Shape;1109;p9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10" name="Google Shape;1110;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66</a:t>
            </a:fld>
            <a:endParaRPr/>
          </a:p>
        </p:txBody>
      </p:sp>
      <p:pic>
        <p:nvPicPr>
          <p:cNvPr id="3" name="Picture 2">
            <a:extLst>
              <a:ext uri="{FF2B5EF4-FFF2-40B4-BE49-F238E27FC236}">
                <a16:creationId xmlns:a16="http://schemas.microsoft.com/office/drawing/2014/main" id="{79641783-E891-9562-0531-C798AF061CCD}"/>
              </a:ext>
            </a:extLst>
          </p:cNvPr>
          <p:cNvPicPr>
            <a:picLocks noChangeAspect="1"/>
          </p:cNvPicPr>
          <p:nvPr/>
        </p:nvPicPr>
        <p:blipFill>
          <a:blip r:embed="rId4"/>
          <a:stretch>
            <a:fillRect/>
          </a:stretch>
        </p:blipFill>
        <p:spPr>
          <a:xfrm>
            <a:off x="38516" y="456481"/>
            <a:ext cx="9144000" cy="468701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9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results from the first run</a:t>
            </a:r>
            <a:endParaRPr b="1">
              <a:solidFill>
                <a:srgbClr val="31859B"/>
              </a:solidFill>
            </a:endParaRPr>
          </a:p>
        </p:txBody>
      </p:sp>
      <p:pic>
        <p:nvPicPr>
          <p:cNvPr id="1075" name="Google Shape;1075;p94"/>
          <p:cNvPicPr preferRelativeResize="0"/>
          <p:nvPr/>
        </p:nvPicPr>
        <p:blipFill>
          <a:blip r:embed="rId3">
            <a:alphaModFix/>
          </a:blip>
          <a:stretch>
            <a:fillRect/>
          </a:stretch>
        </p:blipFill>
        <p:spPr>
          <a:xfrm>
            <a:off x="8534100" y="0"/>
            <a:ext cx="609900" cy="698425"/>
          </a:xfrm>
          <a:prstGeom prst="rect">
            <a:avLst/>
          </a:prstGeom>
          <a:noFill/>
          <a:ln>
            <a:noFill/>
          </a:ln>
        </p:spPr>
      </p:pic>
      <p:pic>
        <p:nvPicPr>
          <p:cNvPr id="1076" name="Google Shape;1076;p94"/>
          <p:cNvPicPr preferRelativeResize="0"/>
          <p:nvPr/>
        </p:nvPicPr>
        <p:blipFill>
          <a:blip r:embed="rId4">
            <a:alphaModFix/>
          </a:blip>
          <a:stretch>
            <a:fillRect/>
          </a:stretch>
        </p:blipFill>
        <p:spPr>
          <a:xfrm>
            <a:off x="1353125" y="2747325"/>
            <a:ext cx="6437751" cy="1057075"/>
          </a:xfrm>
          <a:prstGeom prst="rect">
            <a:avLst/>
          </a:prstGeom>
          <a:noFill/>
          <a:ln>
            <a:noFill/>
          </a:ln>
        </p:spPr>
      </p:pic>
      <p:cxnSp>
        <p:nvCxnSpPr>
          <p:cNvPr id="1077" name="Google Shape;1077;p94"/>
          <p:cNvCxnSpPr/>
          <p:nvPr/>
        </p:nvCxnSpPr>
        <p:spPr>
          <a:xfrm>
            <a:off x="1879900" y="2581350"/>
            <a:ext cx="1935900" cy="258600"/>
          </a:xfrm>
          <a:prstGeom prst="straightConnector1">
            <a:avLst/>
          </a:prstGeom>
          <a:noFill/>
          <a:ln w="9525" cap="flat" cmpd="sng">
            <a:solidFill>
              <a:schemeClr val="dk2"/>
            </a:solidFill>
            <a:prstDash val="solid"/>
            <a:round/>
            <a:headEnd type="none" w="med" len="med"/>
            <a:tailEnd type="triangle" w="med" len="med"/>
          </a:ln>
        </p:spPr>
      </p:cxnSp>
      <p:cxnSp>
        <p:nvCxnSpPr>
          <p:cNvPr id="1078" name="Google Shape;1078;p94"/>
          <p:cNvCxnSpPr/>
          <p:nvPr/>
        </p:nvCxnSpPr>
        <p:spPr>
          <a:xfrm flipH="1">
            <a:off x="5878325" y="2553400"/>
            <a:ext cx="1242900" cy="283200"/>
          </a:xfrm>
          <a:prstGeom prst="straightConnector1">
            <a:avLst/>
          </a:prstGeom>
          <a:noFill/>
          <a:ln w="9525" cap="flat" cmpd="sng">
            <a:solidFill>
              <a:schemeClr val="dk2"/>
            </a:solidFill>
            <a:prstDash val="solid"/>
            <a:round/>
            <a:headEnd type="none" w="med" len="med"/>
            <a:tailEnd type="triangle" w="med" len="med"/>
          </a:ln>
        </p:spPr>
      </p:cxnSp>
      <p:cxnSp>
        <p:nvCxnSpPr>
          <p:cNvPr id="1079" name="Google Shape;1079;p94"/>
          <p:cNvCxnSpPr/>
          <p:nvPr/>
        </p:nvCxnSpPr>
        <p:spPr>
          <a:xfrm rot="10800000">
            <a:off x="5878250" y="3160625"/>
            <a:ext cx="539400" cy="808800"/>
          </a:xfrm>
          <a:prstGeom prst="straightConnector1">
            <a:avLst/>
          </a:prstGeom>
          <a:noFill/>
          <a:ln w="9525" cap="flat" cmpd="sng">
            <a:solidFill>
              <a:schemeClr val="dk2"/>
            </a:solidFill>
            <a:prstDash val="solid"/>
            <a:round/>
            <a:headEnd type="none" w="med" len="med"/>
            <a:tailEnd type="triangle" w="med" len="med"/>
          </a:ln>
        </p:spPr>
      </p:cxnSp>
      <p:cxnSp>
        <p:nvCxnSpPr>
          <p:cNvPr id="1080" name="Google Shape;1080;p94"/>
          <p:cNvCxnSpPr/>
          <p:nvPr/>
        </p:nvCxnSpPr>
        <p:spPr>
          <a:xfrm rot="10800000" flipH="1">
            <a:off x="975925" y="3103200"/>
            <a:ext cx="826500" cy="264000"/>
          </a:xfrm>
          <a:prstGeom prst="straightConnector1">
            <a:avLst/>
          </a:prstGeom>
          <a:noFill/>
          <a:ln w="9525" cap="flat" cmpd="sng">
            <a:solidFill>
              <a:schemeClr val="dk2"/>
            </a:solidFill>
            <a:prstDash val="solid"/>
            <a:round/>
            <a:headEnd type="none" w="med" len="med"/>
            <a:tailEnd type="triangle" w="med" len="med"/>
          </a:ln>
        </p:spPr>
      </p:cxnSp>
      <p:sp>
        <p:nvSpPr>
          <p:cNvPr id="1081" name="Google Shape;1081;p94"/>
          <p:cNvSpPr txBox="1"/>
          <p:nvPr/>
        </p:nvSpPr>
        <p:spPr>
          <a:xfrm>
            <a:off x="43450" y="2007475"/>
            <a:ext cx="19692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Name to use in visualization script</a:t>
            </a:r>
            <a:endParaRPr sz="1800">
              <a:solidFill>
                <a:schemeClr val="dk2"/>
              </a:solidFill>
              <a:latin typeface="Calibri"/>
              <a:ea typeface="Calibri"/>
              <a:cs typeface="Calibri"/>
              <a:sym typeface="Calibri"/>
            </a:endParaRPr>
          </a:p>
        </p:txBody>
      </p:sp>
      <p:sp>
        <p:nvSpPr>
          <p:cNvPr id="1082" name="Google Shape;1082;p94"/>
          <p:cNvSpPr txBox="1"/>
          <p:nvPr/>
        </p:nvSpPr>
        <p:spPr>
          <a:xfrm>
            <a:off x="7121225" y="2241525"/>
            <a:ext cx="960000" cy="4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Units</a:t>
            </a:r>
            <a:endParaRPr sz="1800">
              <a:solidFill>
                <a:schemeClr val="dk2"/>
              </a:solidFill>
              <a:latin typeface="Calibri"/>
              <a:ea typeface="Calibri"/>
              <a:cs typeface="Calibri"/>
              <a:sym typeface="Calibri"/>
            </a:endParaRPr>
          </a:p>
        </p:txBody>
      </p:sp>
      <p:sp>
        <p:nvSpPr>
          <p:cNvPr id="1083" name="Google Shape;1083;p94"/>
          <p:cNvSpPr txBox="1"/>
          <p:nvPr/>
        </p:nvSpPr>
        <p:spPr>
          <a:xfrm>
            <a:off x="4741700" y="4028625"/>
            <a:ext cx="3992400" cy="13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Will it be output by default? If not, need to specify it in the user_nl_elm part of the run script</a:t>
            </a:r>
            <a:endParaRPr sz="1800">
              <a:solidFill>
                <a:schemeClr val="dk2"/>
              </a:solidFill>
              <a:latin typeface="Calibri"/>
              <a:ea typeface="Calibri"/>
              <a:cs typeface="Calibri"/>
              <a:sym typeface="Calibri"/>
            </a:endParaRPr>
          </a:p>
        </p:txBody>
      </p:sp>
      <p:sp>
        <p:nvSpPr>
          <p:cNvPr id="1084" name="Google Shape;1084;p94"/>
          <p:cNvSpPr txBox="1"/>
          <p:nvPr/>
        </p:nvSpPr>
        <p:spPr>
          <a:xfrm>
            <a:off x="80425" y="3367200"/>
            <a:ext cx="1866300" cy="18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Description including the dimensions of the output - here site x size x pft</a:t>
            </a:r>
            <a:endParaRPr sz="1800">
              <a:solidFill>
                <a:schemeClr val="dk2"/>
              </a:solidFill>
              <a:latin typeface="Calibri"/>
              <a:ea typeface="Calibri"/>
              <a:cs typeface="Calibri"/>
              <a:sym typeface="Calibri"/>
            </a:endParaRPr>
          </a:p>
        </p:txBody>
      </p:sp>
      <p:sp>
        <p:nvSpPr>
          <p:cNvPr id="1085" name="Google Shape;1085;p94"/>
          <p:cNvSpPr txBox="1"/>
          <p:nvPr/>
        </p:nvSpPr>
        <p:spPr>
          <a:xfrm>
            <a:off x="0" y="600350"/>
            <a:ext cx="8891100" cy="1181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There are many different variables that FATES can output along different dimensions, and at different frequencies. </a:t>
            </a:r>
            <a:endParaRPr sz="180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A full list is here: </a:t>
            </a:r>
            <a:r>
              <a:rPr lang="en" sz="1800" u="sng">
                <a:solidFill>
                  <a:schemeClr val="hlink"/>
                </a:solidFill>
                <a:latin typeface="Calibri"/>
                <a:ea typeface="Calibri"/>
                <a:cs typeface="Calibri"/>
                <a:sym typeface="Calibri"/>
                <a:hlinkClick r:id="rId5"/>
              </a:rPr>
              <a:t>https://github.com/NGEET/fates/blob/main/main/FatesHistoryInterfaceMod.F90</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086" name="Google Shape;1086;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88099" y="620925"/>
            <a:ext cx="7222252" cy="3942624"/>
          </a:xfrm>
          <a:prstGeom prst="rect">
            <a:avLst/>
          </a:prstGeom>
          <a:noFill/>
          <a:ln>
            <a:noFill/>
          </a:ln>
        </p:spPr>
      </p:pic>
      <p:sp>
        <p:nvSpPr>
          <p:cNvPr id="153" name="Google Shape;153;p28"/>
          <p:cNvSpPr txBox="1">
            <a:spLocks noGrp="1"/>
          </p:cNvSpPr>
          <p:nvPr>
            <p:ph type="title"/>
          </p:nvPr>
        </p:nvSpPr>
        <p:spPr>
          <a:xfrm>
            <a:off x="9375" y="4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code on GitHub</a:t>
            </a:r>
            <a:endParaRPr b="1">
              <a:solidFill>
                <a:srgbClr val="31859B"/>
              </a:solidFill>
            </a:endParaRPr>
          </a:p>
        </p:txBody>
      </p:sp>
      <p:cxnSp>
        <p:nvCxnSpPr>
          <p:cNvPr id="154" name="Google Shape;154;p28"/>
          <p:cNvCxnSpPr/>
          <p:nvPr/>
        </p:nvCxnSpPr>
        <p:spPr>
          <a:xfrm rot="10800000">
            <a:off x="4315600" y="1049050"/>
            <a:ext cx="2999400" cy="7728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8"/>
          <p:cNvSpPr txBox="1"/>
          <p:nvPr/>
        </p:nvSpPr>
        <p:spPr>
          <a:xfrm>
            <a:off x="7361000" y="1683825"/>
            <a:ext cx="1702200" cy="15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Calibri"/>
                <a:ea typeface="Calibri"/>
                <a:cs typeface="Calibri"/>
                <a:sym typeface="Calibri"/>
              </a:rPr>
              <a:t>Tech note explains the science in FATES</a:t>
            </a:r>
            <a:r>
              <a:rPr lang="en" sz="1700">
                <a:latin typeface="Calibri"/>
                <a:ea typeface="Calibri"/>
                <a:cs typeface="Calibri"/>
                <a:sym typeface="Calibri"/>
              </a:rPr>
              <a:t> </a:t>
            </a:r>
            <a:endParaRPr sz="1700">
              <a:latin typeface="Calibri"/>
              <a:ea typeface="Calibri"/>
              <a:cs typeface="Calibri"/>
              <a:sym typeface="Calibri"/>
            </a:endParaRPr>
          </a:p>
        </p:txBody>
      </p:sp>
      <p:pic>
        <p:nvPicPr>
          <p:cNvPr id="156" name="Google Shape;156;p2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58" name="Google Shape;158;p28"/>
          <p:cNvSpPr txBox="1"/>
          <p:nvPr/>
        </p:nvSpPr>
        <p:spPr>
          <a:xfrm>
            <a:off x="524825" y="4723400"/>
            <a:ext cx="1624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Link to FATES Github repo</a:t>
            </a:r>
            <a:endParaRPr sz="1000">
              <a:solidFill>
                <a:schemeClr val="dk2"/>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69" name="Google Shape;69;p1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70" name="Google Shape;70;p1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Setting up a personalised run </a:t>
            </a:r>
            <a:endParaRPr sz="3444" b="1" dirty="0">
              <a:solidFill>
                <a:schemeClr val="lt1"/>
              </a:solidFill>
            </a:endParaRPr>
          </a:p>
          <a:p>
            <a:pPr marL="0" marR="152400" lvl="0" indent="0" algn="ctr" rtl="0">
              <a:spcBef>
                <a:spcPts val="0"/>
              </a:spcBef>
              <a:spcAft>
                <a:spcPts val="0"/>
              </a:spcAft>
              <a:buClr>
                <a:schemeClr val="dk1"/>
              </a:buClr>
              <a:buSzPts val="1100"/>
              <a:buFont typeface="Arial"/>
              <a:buNone/>
            </a:pPr>
            <a:endParaRPr sz="1800" b="1" dirty="0">
              <a:solidFill>
                <a:schemeClr val="lt1"/>
              </a:solidFill>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FATES patch and cohort structure</a:t>
            </a:r>
            <a:endParaRPr b="1">
              <a:solidFill>
                <a:srgbClr val="31859B"/>
              </a:solidFill>
            </a:endParaRPr>
          </a:p>
        </p:txBody>
      </p:sp>
      <p:sp>
        <p:nvSpPr>
          <p:cNvPr id="242" name="Google Shape;242;p36"/>
          <p:cNvSpPr txBox="1"/>
          <p:nvPr/>
        </p:nvSpPr>
        <p:spPr>
          <a:xfrm>
            <a:off x="341550" y="781875"/>
            <a:ext cx="82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Calibri"/>
                <a:ea typeface="Calibri"/>
                <a:cs typeface="Calibri"/>
                <a:sym typeface="Calibri"/>
              </a:rPr>
              <a:t>Patches - </a:t>
            </a:r>
            <a:r>
              <a:rPr lang="en">
                <a:solidFill>
                  <a:schemeClr val="dk2"/>
                </a:solidFill>
                <a:latin typeface="Calibri"/>
                <a:ea typeface="Calibri"/>
                <a:cs typeface="Calibri"/>
                <a:sym typeface="Calibri"/>
              </a:rPr>
              <a:t>defined by age since last disturbance. Landscape is a mosaic of patches of different ages.</a:t>
            </a:r>
            <a:endParaRPr>
              <a:solidFill>
                <a:schemeClr val="dk2"/>
              </a:solidFill>
              <a:latin typeface="Calibri"/>
              <a:ea typeface="Calibri"/>
              <a:cs typeface="Calibri"/>
              <a:sym typeface="Calibri"/>
            </a:endParaRPr>
          </a:p>
          <a:p>
            <a:pPr marL="0" lvl="0" indent="0" algn="l" rtl="0">
              <a:spcBef>
                <a:spcPts val="0"/>
              </a:spcBef>
              <a:spcAft>
                <a:spcPts val="0"/>
              </a:spcAft>
              <a:buNone/>
            </a:pPr>
            <a:endParaRPr>
              <a:solidFill>
                <a:schemeClr val="dk2"/>
              </a:solidFill>
              <a:latin typeface="Calibri"/>
              <a:ea typeface="Calibri"/>
              <a:cs typeface="Calibri"/>
              <a:sym typeface="Calibri"/>
            </a:endParaRPr>
          </a:p>
          <a:p>
            <a:pPr marL="0" lvl="0" indent="0" algn="l" rtl="0">
              <a:spcBef>
                <a:spcPts val="0"/>
              </a:spcBef>
              <a:spcAft>
                <a:spcPts val="0"/>
              </a:spcAft>
              <a:buNone/>
            </a:pPr>
            <a:r>
              <a:rPr lang="en" b="1">
                <a:solidFill>
                  <a:schemeClr val="dk2"/>
                </a:solidFill>
                <a:latin typeface="Calibri"/>
                <a:ea typeface="Calibri"/>
                <a:cs typeface="Calibri"/>
                <a:sym typeface="Calibri"/>
              </a:rPr>
              <a:t>Cohorts - </a:t>
            </a:r>
            <a:r>
              <a:rPr lang="en">
                <a:solidFill>
                  <a:schemeClr val="dk2"/>
                </a:solidFill>
                <a:latin typeface="Calibri"/>
                <a:ea typeface="Calibri"/>
                <a:cs typeface="Calibri"/>
                <a:sym typeface="Calibri"/>
              </a:rPr>
              <a:t>defined by size and PFT. Cohorts of different PFTs compete with one another within a patch. </a:t>
            </a:r>
            <a:endParaRPr>
              <a:solidFill>
                <a:schemeClr val="dk2"/>
              </a:solidFill>
              <a:latin typeface="Calibri"/>
              <a:ea typeface="Calibri"/>
              <a:cs typeface="Calibri"/>
              <a:sym typeface="Calibri"/>
            </a:endParaRPr>
          </a:p>
        </p:txBody>
      </p:sp>
      <p:pic>
        <p:nvPicPr>
          <p:cNvPr id="243" name="Google Shape;243;p36"/>
          <p:cNvPicPr preferRelativeResize="0"/>
          <p:nvPr/>
        </p:nvPicPr>
        <p:blipFill>
          <a:blip r:embed="rId3">
            <a:alphaModFix/>
          </a:blip>
          <a:stretch>
            <a:fillRect/>
          </a:stretch>
        </p:blipFill>
        <p:spPr>
          <a:xfrm>
            <a:off x="685800" y="1619475"/>
            <a:ext cx="6898899" cy="3050700"/>
          </a:xfrm>
          <a:prstGeom prst="rect">
            <a:avLst/>
          </a:prstGeom>
          <a:noFill/>
          <a:ln>
            <a:noFill/>
          </a:ln>
        </p:spPr>
      </p:pic>
      <p:pic>
        <p:nvPicPr>
          <p:cNvPr id="244" name="Google Shape;244;p36"/>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45" name="Google Shape;2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8">
          <a:extLst>
            <a:ext uri="{FF2B5EF4-FFF2-40B4-BE49-F238E27FC236}">
              <a16:creationId xmlns:a16="http://schemas.microsoft.com/office/drawing/2014/main" id="{20004F6B-2223-2869-5F0E-E453DDAC109C}"/>
            </a:ext>
          </a:extLst>
        </p:cNvPr>
        <p:cNvGrpSpPr/>
        <p:nvPr/>
      </p:nvGrpSpPr>
      <p:grpSpPr>
        <a:xfrm>
          <a:off x="0" y="0"/>
          <a:ext cx="0" cy="0"/>
          <a:chOff x="0" y="0"/>
          <a:chExt cx="0" cy="0"/>
        </a:xfrm>
      </p:grpSpPr>
      <p:pic>
        <p:nvPicPr>
          <p:cNvPr id="969" name="Google Shape;969;p83">
            <a:extLst>
              <a:ext uri="{FF2B5EF4-FFF2-40B4-BE49-F238E27FC236}">
                <a16:creationId xmlns:a16="http://schemas.microsoft.com/office/drawing/2014/main" id="{988EAAA9-8331-C3D4-04A3-1EC8AC03B274}"/>
              </a:ext>
            </a:extLst>
          </p:cNvPr>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a:extLst>
              <a:ext uri="{FF2B5EF4-FFF2-40B4-BE49-F238E27FC236}">
                <a16:creationId xmlns:a16="http://schemas.microsoft.com/office/drawing/2014/main" id="{B76B35E3-E5E5-EAC6-BAF1-A4138D192C15}"/>
              </a:ext>
            </a:extLst>
          </p:cNvPr>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a:extLst>
              <a:ext uri="{FF2B5EF4-FFF2-40B4-BE49-F238E27FC236}">
                <a16:creationId xmlns:a16="http://schemas.microsoft.com/office/drawing/2014/main" id="{06361988-199A-47CC-1A6C-9511FF9C08CA}"/>
              </a:ext>
            </a:extLst>
          </p:cNvPr>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a:extLst>
              <a:ext uri="{FF2B5EF4-FFF2-40B4-BE49-F238E27FC236}">
                <a16:creationId xmlns:a16="http://schemas.microsoft.com/office/drawing/2014/main" id="{F9510E7E-6D7B-3332-BE22-821EAA96E57C}"/>
              </a:ext>
            </a:extLst>
          </p:cNvPr>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a:extLst>
              <a:ext uri="{FF2B5EF4-FFF2-40B4-BE49-F238E27FC236}">
                <a16:creationId xmlns:a16="http://schemas.microsoft.com/office/drawing/2014/main" id="{F7D058B1-C2BC-71B4-A509-FE7723AC32D3}"/>
              </a:ext>
            </a:extLst>
          </p:cNvPr>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a:extLst>
              <a:ext uri="{FF2B5EF4-FFF2-40B4-BE49-F238E27FC236}">
                <a16:creationId xmlns:a16="http://schemas.microsoft.com/office/drawing/2014/main" id="{D778676C-5362-E41D-9223-502EDF377F8E}"/>
              </a:ext>
            </a:extLst>
          </p:cNvPr>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a:extLst>
              <a:ext uri="{FF2B5EF4-FFF2-40B4-BE49-F238E27FC236}">
                <a16:creationId xmlns:a16="http://schemas.microsoft.com/office/drawing/2014/main" id="{8321D5FD-5151-FA36-9BF1-5FF06607D8D4}"/>
              </a:ext>
            </a:extLst>
          </p:cNvPr>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a:extLst>
              <a:ext uri="{FF2B5EF4-FFF2-40B4-BE49-F238E27FC236}">
                <a16:creationId xmlns:a16="http://schemas.microsoft.com/office/drawing/2014/main" id="{79C4C69B-9FDB-1C39-4CDA-DD9EC5C48212}"/>
              </a:ext>
            </a:extLst>
          </p:cNvPr>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a:extLst>
              <a:ext uri="{FF2B5EF4-FFF2-40B4-BE49-F238E27FC236}">
                <a16:creationId xmlns:a16="http://schemas.microsoft.com/office/drawing/2014/main" id="{077F0C68-9495-CA6D-277F-68C598996570}"/>
              </a:ext>
            </a:extLst>
          </p:cNvPr>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a:extLst>
              <a:ext uri="{FF2B5EF4-FFF2-40B4-BE49-F238E27FC236}">
                <a16:creationId xmlns:a16="http://schemas.microsoft.com/office/drawing/2014/main" id="{FF6AF914-501B-07DC-E4A2-294A77A946BF}"/>
              </a:ext>
            </a:extLst>
          </p:cNvPr>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a:extLst>
              <a:ext uri="{FF2B5EF4-FFF2-40B4-BE49-F238E27FC236}">
                <a16:creationId xmlns:a16="http://schemas.microsoft.com/office/drawing/2014/main" id="{BB26FA26-DF72-F2DA-7843-950C11321F78}"/>
              </a:ext>
            </a:extLst>
          </p:cNvPr>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a:extLst>
              <a:ext uri="{FF2B5EF4-FFF2-40B4-BE49-F238E27FC236}">
                <a16:creationId xmlns:a16="http://schemas.microsoft.com/office/drawing/2014/main" id="{838E7E5F-2D19-1897-76BC-C731A258BEA2}"/>
              </a:ext>
            </a:extLst>
          </p:cNvPr>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a:extLst>
              <a:ext uri="{FF2B5EF4-FFF2-40B4-BE49-F238E27FC236}">
                <a16:creationId xmlns:a16="http://schemas.microsoft.com/office/drawing/2014/main" id="{B7B3AE2C-15B3-07DF-A09F-13EB121BDB7B}"/>
              </a:ext>
            </a:extLst>
          </p:cNvPr>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a:extLst>
              <a:ext uri="{FF2B5EF4-FFF2-40B4-BE49-F238E27FC236}">
                <a16:creationId xmlns:a16="http://schemas.microsoft.com/office/drawing/2014/main" id="{6F044FDF-8789-8ECD-24E9-12124D9BA450}"/>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482123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9"/>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381" name="Google Shape;381;p4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382" name="Google Shape;382;p49"/>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b="1">
                <a:solidFill>
                  <a:schemeClr val="dk2"/>
                </a:solidFill>
                <a:latin typeface="Calibri"/>
                <a:ea typeface="Calibri"/>
                <a:cs typeface="Calibri"/>
                <a:sym typeface="Calibri"/>
              </a:rPr>
              <a:t>Restart from a previous run</a:t>
            </a:r>
            <a:endParaRPr sz="2100" b="1">
              <a:solidFill>
                <a:schemeClr val="dk2"/>
              </a:solidFill>
              <a:latin typeface="Calibri"/>
              <a:ea typeface="Calibri"/>
              <a:cs typeface="Calibri"/>
              <a:sym typeface="Calibri"/>
            </a:endParaRPr>
          </a:p>
          <a:p>
            <a:pPr marL="457200" lvl="0" indent="0" algn="l" rtl="0">
              <a:spcBef>
                <a:spcPts val="0"/>
              </a:spcBef>
              <a:spcAft>
                <a:spcPts val="0"/>
              </a:spcAft>
              <a:buNone/>
            </a:pPr>
            <a:endParaRPr sz="1800">
              <a:solidFill>
                <a:schemeClr val="dk2"/>
              </a:solidFill>
              <a:latin typeface="Calibri"/>
              <a:ea typeface="Calibri"/>
              <a:cs typeface="Calibri"/>
              <a:sym typeface="Calibri"/>
            </a:endParaRPr>
          </a:p>
        </p:txBody>
      </p:sp>
      <p:grpSp>
        <p:nvGrpSpPr>
          <p:cNvPr id="383" name="Google Shape;383;p49"/>
          <p:cNvGrpSpPr/>
          <p:nvPr/>
        </p:nvGrpSpPr>
        <p:grpSpPr>
          <a:xfrm>
            <a:off x="265350" y="2155850"/>
            <a:ext cx="3229805" cy="1843576"/>
            <a:chOff x="5192004" y="1412429"/>
            <a:chExt cx="909446" cy="268320"/>
          </a:xfrm>
        </p:grpSpPr>
        <p:sp>
          <p:nvSpPr>
            <p:cNvPr id="384" name="Google Shape;384;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5" name="Google Shape;385;p49"/>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6" name="Google Shape;386;p49"/>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7" name="Google Shape;387;p49"/>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8" name="Google Shape;388;p49"/>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9" name="Google Shape;389;p49"/>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90" name="Google Shape;390;p49"/>
          <p:cNvGrpSpPr/>
          <p:nvPr/>
        </p:nvGrpSpPr>
        <p:grpSpPr>
          <a:xfrm>
            <a:off x="3437162" y="2860132"/>
            <a:ext cx="731193" cy="1139405"/>
            <a:chOff x="5192004" y="1463042"/>
            <a:chExt cx="325800" cy="240208"/>
          </a:xfrm>
        </p:grpSpPr>
        <p:sp>
          <p:nvSpPr>
            <p:cNvPr id="391" name="Google Shape;391;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2" name="Google Shape;392;p49"/>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93" name="Google Shape;393;p49"/>
          <p:cNvGrpSpPr/>
          <p:nvPr/>
        </p:nvGrpSpPr>
        <p:grpSpPr>
          <a:xfrm>
            <a:off x="4989750" y="2232050"/>
            <a:ext cx="3229805" cy="1843576"/>
            <a:chOff x="5192004" y="1412429"/>
            <a:chExt cx="909446" cy="268320"/>
          </a:xfrm>
        </p:grpSpPr>
        <p:sp>
          <p:nvSpPr>
            <p:cNvPr id="394" name="Google Shape;394;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p49"/>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6" name="Google Shape;396;p49"/>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7" name="Google Shape;397;p49"/>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8" name="Google Shape;398;p49"/>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9" name="Google Shape;399;p49"/>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00" name="Google Shape;400;p49"/>
          <p:cNvGrpSpPr/>
          <p:nvPr/>
        </p:nvGrpSpPr>
        <p:grpSpPr>
          <a:xfrm>
            <a:off x="8161437" y="2936353"/>
            <a:ext cx="731193" cy="1139405"/>
            <a:chOff x="5192004" y="1463042"/>
            <a:chExt cx="325800" cy="240208"/>
          </a:xfrm>
        </p:grpSpPr>
        <p:sp>
          <p:nvSpPr>
            <p:cNvPr id="401" name="Google Shape;401;p49"/>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49"/>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03" name="Google Shape;403;p49"/>
          <p:cNvSpPr txBox="1"/>
          <p:nvPr/>
        </p:nvSpPr>
        <p:spPr>
          <a:xfrm>
            <a:off x="376700" y="4193150"/>
            <a:ext cx="36888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Simulation A  at the </a:t>
            </a:r>
            <a:r>
              <a:rPr lang="en" sz="1800" i="1">
                <a:solidFill>
                  <a:schemeClr val="dk2"/>
                </a:solidFill>
                <a:latin typeface="Calibri"/>
                <a:ea typeface="Calibri"/>
                <a:cs typeface="Calibri"/>
                <a:sym typeface="Calibri"/>
              </a:rPr>
              <a:t>end</a:t>
            </a:r>
            <a:r>
              <a:rPr lang="en" sz="1800">
                <a:solidFill>
                  <a:schemeClr val="dk2"/>
                </a:solidFill>
                <a:latin typeface="Calibri"/>
                <a:ea typeface="Calibri"/>
                <a:cs typeface="Calibri"/>
                <a:sym typeface="Calibri"/>
              </a:rPr>
              <a:t> of the run</a:t>
            </a:r>
            <a:endParaRPr sz="1800">
              <a:solidFill>
                <a:schemeClr val="dk2"/>
              </a:solidFill>
              <a:latin typeface="Calibri"/>
              <a:ea typeface="Calibri"/>
              <a:cs typeface="Calibri"/>
              <a:sym typeface="Calibri"/>
            </a:endParaRPr>
          </a:p>
        </p:txBody>
      </p:sp>
      <p:sp>
        <p:nvSpPr>
          <p:cNvPr id="404" name="Google Shape;404;p49"/>
          <p:cNvSpPr txBox="1"/>
          <p:nvPr/>
        </p:nvSpPr>
        <p:spPr>
          <a:xfrm>
            <a:off x="5253500" y="4193150"/>
            <a:ext cx="36888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Simulation B  at the </a:t>
            </a:r>
            <a:r>
              <a:rPr lang="en" sz="1800" i="1">
                <a:solidFill>
                  <a:schemeClr val="dk2"/>
                </a:solidFill>
                <a:latin typeface="Calibri"/>
                <a:ea typeface="Calibri"/>
                <a:cs typeface="Calibri"/>
                <a:sym typeface="Calibri"/>
              </a:rPr>
              <a:t>start</a:t>
            </a:r>
            <a:r>
              <a:rPr lang="en" sz="1800">
                <a:solidFill>
                  <a:schemeClr val="dk2"/>
                </a:solidFill>
                <a:latin typeface="Calibri"/>
                <a:ea typeface="Calibri"/>
                <a:cs typeface="Calibri"/>
                <a:sym typeface="Calibri"/>
              </a:rPr>
              <a:t> of the run</a:t>
            </a:r>
            <a:endParaRPr sz="1800">
              <a:solidFill>
                <a:schemeClr val="dk2"/>
              </a:solidFill>
              <a:latin typeface="Calibri"/>
              <a:ea typeface="Calibri"/>
              <a:cs typeface="Calibri"/>
              <a:sym typeface="Calibri"/>
            </a:endParaRPr>
          </a:p>
        </p:txBody>
      </p:sp>
      <p:sp>
        <p:nvSpPr>
          <p:cNvPr id="405" name="Google Shape;405;p49"/>
          <p:cNvSpPr/>
          <p:nvPr/>
        </p:nvSpPr>
        <p:spPr>
          <a:xfrm>
            <a:off x="4870750" y="2074050"/>
            <a:ext cx="610475" cy="382075"/>
          </a:xfrm>
          <a:custGeom>
            <a:avLst/>
            <a:gdLst/>
            <a:ahLst/>
            <a:cxnLst/>
            <a:rect l="l" t="t" r="r" b="b"/>
            <a:pathLst>
              <a:path w="24419" h="15283" extrusionOk="0">
                <a:moveTo>
                  <a:pt x="0" y="7793"/>
                </a:moveTo>
                <a:cubicBezTo>
                  <a:pt x="5237" y="8269"/>
                  <a:pt x="10364" y="10117"/>
                  <a:pt x="15067" y="12469"/>
                </a:cubicBezTo>
                <a:cubicBezTo>
                  <a:pt x="16799" y="13335"/>
                  <a:pt x="18531" y="15934"/>
                  <a:pt x="20263" y="15067"/>
                </a:cubicBezTo>
                <a:cubicBezTo>
                  <a:pt x="21812" y="14292"/>
                  <a:pt x="20263" y="11603"/>
                  <a:pt x="20263" y="9871"/>
                </a:cubicBezTo>
                <a:cubicBezTo>
                  <a:pt x="20263" y="6301"/>
                  <a:pt x="21225" y="1595"/>
                  <a:pt x="24419" y="0"/>
                </a:cubicBezTo>
              </a:path>
            </a:pathLst>
          </a:custGeom>
          <a:noFill/>
          <a:ln w="28575" cap="flat" cmpd="sng">
            <a:solidFill>
              <a:schemeClr val="dk2"/>
            </a:solidFill>
            <a:prstDash val="solid"/>
            <a:round/>
            <a:headEnd type="none" w="med" len="med"/>
            <a:tailEnd type="none" w="med" len="med"/>
          </a:ln>
        </p:spPr>
        <p:txBody>
          <a:bodyPr/>
          <a:lstStyle/>
          <a:p>
            <a:endParaRPr lang="en-GB"/>
          </a:p>
        </p:txBody>
      </p:sp>
      <p:sp>
        <p:nvSpPr>
          <p:cNvPr id="406" name="Google Shape;406;p49"/>
          <p:cNvSpPr/>
          <p:nvPr/>
        </p:nvSpPr>
        <p:spPr>
          <a:xfrm>
            <a:off x="2519775" y="1533975"/>
            <a:ext cx="2831382" cy="922152"/>
          </a:xfrm>
          <a:custGeom>
            <a:avLst/>
            <a:gdLst/>
            <a:ahLst/>
            <a:cxnLst/>
            <a:rect l="l" t="t" r="r" b="b"/>
            <a:pathLst>
              <a:path w="148590" h="50233" extrusionOk="0">
                <a:moveTo>
                  <a:pt x="0" y="42441"/>
                </a:moveTo>
                <a:cubicBezTo>
                  <a:pt x="3650" y="20565"/>
                  <a:pt x="29963" y="3746"/>
                  <a:pt x="51955" y="877"/>
                </a:cubicBezTo>
                <a:cubicBezTo>
                  <a:pt x="72432" y="-1795"/>
                  <a:pt x="94648" y="2875"/>
                  <a:pt x="112742" y="12827"/>
                </a:cubicBezTo>
                <a:cubicBezTo>
                  <a:pt x="121796" y="17807"/>
                  <a:pt x="129574" y="25032"/>
                  <a:pt x="136641" y="32570"/>
                </a:cubicBezTo>
                <a:cubicBezTo>
                  <a:pt x="141503" y="37756"/>
                  <a:pt x="148590" y="43125"/>
                  <a:pt x="148590" y="50234"/>
                </a:cubicBezTo>
              </a:path>
            </a:pathLst>
          </a:custGeom>
          <a:noFill/>
          <a:ln w="28575" cap="flat" cmpd="sng">
            <a:solidFill>
              <a:schemeClr val="dk2"/>
            </a:solidFill>
            <a:prstDash val="solid"/>
            <a:round/>
            <a:headEnd type="none" w="med" len="med"/>
            <a:tailEnd type="none" w="med" len="med"/>
          </a:ln>
        </p:spPr>
        <p:txBody>
          <a:bodyPr/>
          <a:lstStyle/>
          <a:p>
            <a:endParaRPr lang="en-GB"/>
          </a:p>
        </p:txBody>
      </p:sp>
      <p:sp>
        <p:nvSpPr>
          <p:cNvPr id="407" name="Google Shape;407;p49"/>
          <p:cNvSpPr txBox="1"/>
          <p:nvPr/>
        </p:nvSpPr>
        <p:spPr>
          <a:xfrm>
            <a:off x="4987650" y="663700"/>
            <a:ext cx="3052200" cy="10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Information on the state of the  ecosystem is read in from a previous  run</a:t>
            </a:r>
            <a:endParaRPr sz="1800">
              <a:solidFill>
                <a:schemeClr val="dk2"/>
              </a:solidFill>
              <a:latin typeface="Calibri"/>
              <a:ea typeface="Calibri"/>
              <a:cs typeface="Calibri"/>
              <a:sym typeface="Calibri"/>
            </a:endParaRPr>
          </a:p>
        </p:txBody>
      </p:sp>
      <p:sp>
        <p:nvSpPr>
          <p:cNvPr id="408" name="Google Shape;408;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71</a:t>
            </a:fld>
            <a:endParaRPr/>
          </a:p>
        </p:txBody>
      </p:sp>
    </p:spTree>
    <p:extLst>
      <p:ext uri="{BB962C8B-B14F-4D97-AF65-F5344CB8AC3E}">
        <p14:creationId xmlns:p14="http://schemas.microsoft.com/office/powerpoint/2010/main" val="2914404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14" name="Google Shape;414;p5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15" name="Google Shape;415;p50"/>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Restart from a previous run</a:t>
            </a:r>
            <a:endParaRPr sz="210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a:solidFill>
                  <a:schemeClr val="dk2"/>
                </a:solidFill>
                <a:latin typeface="Calibri"/>
                <a:ea typeface="Calibri"/>
                <a:cs typeface="Calibri"/>
                <a:sym typeface="Calibri"/>
              </a:rPr>
              <a:t>Cold-start from bare ground</a:t>
            </a:r>
            <a:endParaRPr sz="2100" b="1">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sp>
        <p:nvSpPr>
          <p:cNvPr id="416" name="Google Shape;416;p50"/>
          <p:cNvSpPr/>
          <p:nvPr/>
        </p:nvSpPr>
        <p:spPr>
          <a:xfrm>
            <a:off x="2850075" y="3121275"/>
            <a:ext cx="3903000" cy="146400"/>
          </a:xfrm>
          <a:prstGeom prst="rect">
            <a:avLst/>
          </a:prstGeom>
          <a:solidFill>
            <a:srgbClr val="984807"/>
          </a:solidFill>
          <a:ln w="9525" cap="flat" cmpd="sng">
            <a:solidFill>
              <a:srgbClr val="98480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17" name="Google Shape;417;p50"/>
          <p:cNvGrpSpPr/>
          <p:nvPr/>
        </p:nvGrpSpPr>
        <p:grpSpPr>
          <a:xfrm>
            <a:off x="3073100" y="2919150"/>
            <a:ext cx="804900" cy="215050"/>
            <a:chOff x="5282900" y="1471350"/>
            <a:chExt cx="804900" cy="215050"/>
          </a:xfrm>
        </p:grpSpPr>
        <p:sp>
          <p:nvSpPr>
            <p:cNvPr id="418" name="Google Shape;418;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9" name="Google Shape;419;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0" name="Google Shape;420;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1" name="Google Shape;421;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2" name="Google Shape;422;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3" name="Google Shape;423;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24" name="Google Shape;424;p50"/>
          <p:cNvGrpSpPr/>
          <p:nvPr/>
        </p:nvGrpSpPr>
        <p:grpSpPr>
          <a:xfrm>
            <a:off x="3987500" y="2919150"/>
            <a:ext cx="804900" cy="215050"/>
            <a:chOff x="5282900" y="1471350"/>
            <a:chExt cx="804900" cy="215050"/>
          </a:xfrm>
        </p:grpSpPr>
        <p:sp>
          <p:nvSpPr>
            <p:cNvPr id="425" name="Google Shape;425;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6" name="Google Shape;426;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7" name="Google Shape;427;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9" name="Google Shape;429;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0" name="Google Shape;430;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31" name="Google Shape;431;p50"/>
          <p:cNvGrpSpPr/>
          <p:nvPr/>
        </p:nvGrpSpPr>
        <p:grpSpPr>
          <a:xfrm>
            <a:off x="4901900" y="2919150"/>
            <a:ext cx="804900" cy="215050"/>
            <a:chOff x="5282900" y="1471350"/>
            <a:chExt cx="804900" cy="215050"/>
          </a:xfrm>
        </p:grpSpPr>
        <p:sp>
          <p:nvSpPr>
            <p:cNvPr id="432" name="Google Shape;432;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3" name="Google Shape;433;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4" name="Google Shape;434;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5" name="Google Shape;435;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6" name="Google Shape;436;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7" name="Google Shape;437;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38" name="Google Shape;438;p50"/>
          <p:cNvGrpSpPr/>
          <p:nvPr/>
        </p:nvGrpSpPr>
        <p:grpSpPr>
          <a:xfrm>
            <a:off x="5816300" y="2919150"/>
            <a:ext cx="804900" cy="215050"/>
            <a:chOff x="5282900" y="1471350"/>
            <a:chExt cx="804900" cy="215050"/>
          </a:xfrm>
        </p:grpSpPr>
        <p:sp>
          <p:nvSpPr>
            <p:cNvPr id="439" name="Google Shape;439;p50"/>
            <p:cNvSpPr/>
            <p:nvPr/>
          </p:nvSpPr>
          <p:spPr>
            <a:xfrm>
              <a:off x="52829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50"/>
            <p:cNvSpPr/>
            <p:nvPr/>
          </p:nvSpPr>
          <p:spPr>
            <a:xfrm>
              <a:off x="53596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1" name="Google Shape;441;p50"/>
            <p:cNvSpPr/>
            <p:nvPr/>
          </p:nvSpPr>
          <p:spPr>
            <a:xfrm>
              <a:off x="55877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2" name="Google Shape;442;p50"/>
            <p:cNvSpPr/>
            <p:nvPr/>
          </p:nvSpPr>
          <p:spPr>
            <a:xfrm>
              <a:off x="56644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3" name="Google Shape;443;p50"/>
            <p:cNvSpPr/>
            <p:nvPr/>
          </p:nvSpPr>
          <p:spPr>
            <a:xfrm>
              <a:off x="5892500" y="1471350"/>
              <a:ext cx="195300" cy="1047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4" name="Google Shape;444;p50"/>
            <p:cNvSpPr/>
            <p:nvPr/>
          </p:nvSpPr>
          <p:spPr>
            <a:xfrm>
              <a:off x="5969200" y="1581700"/>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445" name="Google Shape;445;p50"/>
          <p:cNvSpPr txBox="1"/>
          <p:nvPr/>
        </p:nvSpPr>
        <p:spPr>
          <a:xfrm>
            <a:off x="2324975" y="3443275"/>
            <a:ext cx="5818800" cy="9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Start with the smallest size class at a specified density and allow trees to grow to a full forest</a:t>
            </a:r>
            <a:endParaRPr sz="180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446" name="Google Shape;44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944601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52" name="Google Shape;452;p51"/>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53" name="Google Shape;453;p51"/>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Restart from a previous run</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Cold-start from bare ground</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dirty="0">
                <a:solidFill>
                  <a:schemeClr val="dk2"/>
                </a:solidFill>
                <a:latin typeface="Calibri"/>
                <a:ea typeface="Calibri"/>
                <a:cs typeface="Calibri"/>
                <a:sym typeface="Calibri"/>
              </a:rPr>
              <a:t>Inventory initialization</a:t>
            </a:r>
            <a:endParaRPr sz="2100" b="1" dirty="0">
              <a:solidFill>
                <a:schemeClr val="dk2"/>
              </a:solidFill>
              <a:latin typeface="Calibri"/>
              <a:ea typeface="Calibri"/>
              <a:cs typeface="Calibri"/>
              <a:sym typeface="Calibri"/>
            </a:endParaRPr>
          </a:p>
        </p:txBody>
      </p:sp>
      <p:grpSp>
        <p:nvGrpSpPr>
          <p:cNvPr id="454" name="Google Shape;454;p51"/>
          <p:cNvGrpSpPr/>
          <p:nvPr/>
        </p:nvGrpSpPr>
        <p:grpSpPr>
          <a:xfrm>
            <a:off x="4989750" y="3146450"/>
            <a:ext cx="3229805" cy="1843576"/>
            <a:chOff x="5192004" y="1412429"/>
            <a:chExt cx="909446" cy="268320"/>
          </a:xfrm>
        </p:grpSpPr>
        <p:sp>
          <p:nvSpPr>
            <p:cNvPr id="455" name="Google Shape;455;p51"/>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6" name="Google Shape;456;p51"/>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7" name="Google Shape;457;p51"/>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8" name="Google Shape;458;p51"/>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9" name="Google Shape;459;p51"/>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0" name="Google Shape;460;p51"/>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61" name="Google Shape;461;p51"/>
          <p:cNvGrpSpPr/>
          <p:nvPr/>
        </p:nvGrpSpPr>
        <p:grpSpPr>
          <a:xfrm>
            <a:off x="8161562" y="3850732"/>
            <a:ext cx="731193" cy="1139405"/>
            <a:chOff x="5192004" y="1463042"/>
            <a:chExt cx="325800" cy="240208"/>
          </a:xfrm>
        </p:grpSpPr>
        <p:sp>
          <p:nvSpPr>
            <p:cNvPr id="462" name="Google Shape;462;p51"/>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3" name="Google Shape;463;p51"/>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cxnSp>
        <p:nvCxnSpPr>
          <p:cNvPr id="464" name="Google Shape;464;p51"/>
          <p:cNvCxnSpPr/>
          <p:nvPr/>
        </p:nvCxnSpPr>
        <p:spPr>
          <a:xfrm>
            <a:off x="6793075" y="2599025"/>
            <a:ext cx="12900" cy="805200"/>
          </a:xfrm>
          <a:prstGeom prst="straightConnector1">
            <a:avLst/>
          </a:prstGeom>
          <a:noFill/>
          <a:ln w="28575" cap="flat" cmpd="sng">
            <a:solidFill>
              <a:schemeClr val="dk2"/>
            </a:solidFill>
            <a:prstDash val="solid"/>
            <a:round/>
            <a:headEnd type="none" w="med" len="med"/>
            <a:tailEnd type="triangle" w="med" len="med"/>
          </a:ln>
        </p:spPr>
      </p:cxnSp>
      <p:sp>
        <p:nvSpPr>
          <p:cNvPr id="465" name="Google Shape;465;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73</a:t>
            </a:fld>
            <a:endParaRPr/>
          </a:p>
        </p:txBody>
      </p:sp>
      <p:sp>
        <p:nvSpPr>
          <p:cNvPr id="466" name="Google Shape;466;p51"/>
          <p:cNvSpPr txBox="1"/>
          <p:nvPr/>
        </p:nvSpPr>
        <p:spPr>
          <a:xfrm>
            <a:off x="1989750" y="4066275"/>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Read in size distributions from inventory data - start with a mature forest</a:t>
            </a:r>
            <a:endParaRPr sz="1800">
              <a:solidFill>
                <a:schemeClr val="dk2"/>
              </a:solidFill>
              <a:latin typeface="Calibri"/>
              <a:ea typeface="Calibri"/>
              <a:cs typeface="Calibri"/>
              <a:sym typeface="Calibri"/>
            </a:endParaRPr>
          </a:p>
        </p:txBody>
      </p:sp>
      <p:pic>
        <p:nvPicPr>
          <p:cNvPr id="467" name="Google Shape;467;p51"/>
          <p:cNvPicPr preferRelativeResize="0"/>
          <p:nvPr/>
        </p:nvPicPr>
        <p:blipFill rotWithShape="1">
          <a:blip r:embed="rId4">
            <a:alphaModFix/>
          </a:blip>
          <a:srcRect l="16209" t="5689" r="4795" b="5689"/>
          <a:stretch/>
        </p:blipFill>
        <p:spPr>
          <a:xfrm>
            <a:off x="5843175" y="141325"/>
            <a:ext cx="1736076" cy="2596874"/>
          </a:xfrm>
          <a:prstGeom prst="rect">
            <a:avLst/>
          </a:prstGeom>
          <a:noFill/>
          <a:ln>
            <a:noFill/>
          </a:ln>
        </p:spPr>
      </p:pic>
      <p:sp>
        <p:nvSpPr>
          <p:cNvPr id="468" name="Google Shape;468;p51"/>
          <p:cNvSpPr txBox="1"/>
          <p:nvPr/>
        </p:nvSpPr>
        <p:spPr>
          <a:xfrm>
            <a:off x="7695875" y="793125"/>
            <a:ext cx="1282800" cy="19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Calibri"/>
                <a:ea typeface="Calibri"/>
                <a:cs typeface="Calibri"/>
                <a:sym typeface="Calibri"/>
              </a:rPr>
              <a:t>Mateiro Joao Batista in the Manaus plot. Photo credit Kyle Harms</a:t>
            </a:r>
            <a:endParaRPr sz="10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510425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FATES initialization modes</a:t>
            </a:r>
            <a:endParaRPr b="1">
              <a:solidFill>
                <a:srgbClr val="31859B"/>
              </a:solidFill>
            </a:endParaRPr>
          </a:p>
        </p:txBody>
      </p:sp>
      <p:pic>
        <p:nvPicPr>
          <p:cNvPr id="474" name="Google Shape;474;p5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475" name="Google Shape;475;p52"/>
          <p:cNvSpPr txBox="1"/>
          <p:nvPr/>
        </p:nvSpPr>
        <p:spPr>
          <a:xfrm>
            <a:off x="182225" y="793125"/>
            <a:ext cx="8530500" cy="3054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Restart from a previous run</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dirty="0">
                <a:solidFill>
                  <a:schemeClr val="dk2"/>
                </a:solidFill>
                <a:latin typeface="Calibri"/>
                <a:ea typeface="Calibri"/>
                <a:cs typeface="Calibri"/>
                <a:sym typeface="Calibri"/>
              </a:rPr>
              <a:t>Cold-start from bare ground</a:t>
            </a:r>
            <a:endParaRPr sz="2100" dirty="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b="1" dirty="0">
                <a:solidFill>
                  <a:schemeClr val="dk2"/>
                </a:solidFill>
                <a:latin typeface="Calibri"/>
                <a:ea typeface="Calibri"/>
                <a:cs typeface="Calibri"/>
                <a:sym typeface="Calibri"/>
              </a:rPr>
              <a:t>Inventory initialization</a:t>
            </a:r>
            <a:endParaRPr sz="2100" b="1" dirty="0">
              <a:solidFill>
                <a:schemeClr val="dk2"/>
              </a:solidFill>
              <a:latin typeface="Calibri"/>
              <a:ea typeface="Calibri"/>
              <a:cs typeface="Calibri"/>
              <a:sym typeface="Calibri"/>
            </a:endParaRPr>
          </a:p>
        </p:txBody>
      </p:sp>
      <p:sp>
        <p:nvSpPr>
          <p:cNvPr id="476" name="Google Shape;476;p52"/>
          <p:cNvSpPr txBox="1"/>
          <p:nvPr/>
        </p:nvSpPr>
        <p:spPr>
          <a:xfrm>
            <a:off x="1989750" y="4066275"/>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Read in size distributions from inventory data - start with a mature forest</a:t>
            </a:r>
            <a:endParaRPr sz="1800">
              <a:solidFill>
                <a:schemeClr val="dk2"/>
              </a:solidFill>
              <a:latin typeface="Calibri"/>
              <a:ea typeface="Calibri"/>
              <a:cs typeface="Calibri"/>
              <a:sym typeface="Calibri"/>
            </a:endParaRPr>
          </a:p>
        </p:txBody>
      </p:sp>
      <p:grpSp>
        <p:nvGrpSpPr>
          <p:cNvPr id="477" name="Google Shape;477;p52"/>
          <p:cNvGrpSpPr/>
          <p:nvPr/>
        </p:nvGrpSpPr>
        <p:grpSpPr>
          <a:xfrm>
            <a:off x="4989750" y="3146450"/>
            <a:ext cx="3229805" cy="1843576"/>
            <a:chOff x="5192004" y="1412429"/>
            <a:chExt cx="909446" cy="268320"/>
          </a:xfrm>
        </p:grpSpPr>
        <p:sp>
          <p:nvSpPr>
            <p:cNvPr id="478" name="Google Shape;478;p52"/>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9" name="Google Shape;479;p52"/>
            <p:cNvSpPr/>
            <p:nvPr/>
          </p:nvSpPr>
          <p:spPr>
            <a:xfrm>
              <a:off x="5335856"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0" name="Google Shape;480;p52"/>
            <p:cNvSpPr/>
            <p:nvPr/>
          </p:nvSpPr>
          <p:spPr>
            <a:xfrm>
              <a:off x="5517876" y="1506017"/>
              <a:ext cx="344700" cy="69900"/>
            </a:xfrm>
            <a:prstGeom prst="roundRect">
              <a:avLst>
                <a:gd name="adj" fmla="val 16667"/>
              </a:avLst>
            </a:prstGeom>
            <a:solidFill>
              <a:srgbClr val="2E6815"/>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1" name="Google Shape;481;p52"/>
            <p:cNvSpPr/>
            <p:nvPr/>
          </p:nvSpPr>
          <p:spPr>
            <a:xfrm>
              <a:off x="5666304" y="1576049"/>
              <a:ext cx="38100" cy="1047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2" name="Google Shape;482;p52"/>
            <p:cNvSpPr/>
            <p:nvPr/>
          </p:nvSpPr>
          <p:spPr>
            <a:xfrm>
              <a:off x="5851850" y="1412429"/>
              <a:ext cx="249600" cy="104700"/>
            </a:xfrm>
            <a:prstGeom prst="roundRect">
              <a:avLst>
                <a:gd name="adj" fmla="val 16667"/>
              </a:avLst>
            </a:prstGeom>
            <a:solidFill>
              <a:srgbClr val="5DAF0B"/>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3" name="Google Shape;483;p52"/>
            <p:cNvSpPr/>
            <p:nvPr/>
          </p:nvSpPr>
          <p:spPr>
            <a:xfrm>
              <a:off x="5971098" y="1517129"/>
              <a:ext cx="38100" cy="1635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84" name="Google Shape;484;p52"/>
          <p:cNvGrpSpPr/>
          <p:nvPr/>
        </p:nvGrpSpPr>
        <p:grpSpPr>
          <a:xfrm>
            <a:off x="8161562" y="3850732"/>
            <a:ext cx="731193" cy="1139405"/>
            <a:chOff x="5192004" y="1463042"/>
            <a:chExt cx="325800" cy="240208"/>
          </a:xfrm>
        </p:grpSpPr>
        <p:sp>
          <p:nvSpPr>
            <p:cNvPr id="485" name="Google Shape;485;p52"/>
            <p:cNvSpPr/>
            <p:nvPr/>
          </p:nvSpPr>
          <p:spPr>
            <a:xfrm>
              <a:off x="5192004" y="1463042"/>
              <a:ext cx="325800" cy="113100"/>
            </a:xfrm>
            <a:prstGeom prst="roundRect">
              <a:avLst>
                <a:gd name="adj" fmla="val 16667"/>
              </a:avLst>
            </a:prstGeom>
            <a:solidFill>
              <a:srgbClr val="408000"/>
            </a:solidFill>
            <a:ln w="9525" cap="flat" cmpd="sng">
              <a:solidFill>
                <a:srgbClr val="408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6" name="Google Shape;486;p52"/>
            <p:cNvSpPr/>
            <p:nvPr/>
          </p:nvSpPr>
          <p:spPr>
            <a:xfrm>
              <a:off x="5335852" y="1576050"/>
              <a:ext cx="38100" cy="127200"/>
            </a:xfrm>
            <a:prstGeom prst="rect">
              <a:avLst/>
            </a:prstGeom>
            <a:solidFill>
              <a:srgbClr val="804000"/>
            </a:solidFill>
            <a:ln w="9525" cap="flat" cmpd="sng">
              <a:solidFill>
                <a:srgbClr val="804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cxnSp>
        <p:nvCxnSpPr>
          <p:cNvPr id="487" name="Google Shape;487;p52"/>
          <p:cNvCxnSpPr/>
          <p:nvPr/>
        </p:nvCxnSpPr>
        <p:spPr>
          <a:xfrm>
            <a:off x="6793075" y="2599025"/>
            <a:ext cx="12900" cy="805200"/>
          </a:xfrm>
          <a:prstGeom prst="straightConnector1">
            <a:avLst/>
          </a:prstGeom>
          <a:noFill/>
          <a:ln w="28575" cap="flat" cmpd="sng">
            <a:solidFill>
              <a:schemeClr val="dk2"/>
            </a:solidFill>
            <a:prstDash val="solid"/>
            <a:round/>
            <a:headEnd type="none" w="med" len="med"/>
            <a:tailEnd type="triangle" w="med" len="med"/>
          </a:ln>
        </p:spPr>
      </p:cxnSp>
      <p:sp>
        <p:nvSpPr>
          <p:cNvPr id="488" name="Google Shape;48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74</a:t>
            </a:fld>
            <a:endParaRPr/>
          </a:p>
        </p:txBody>
      </p:sp>
      <p:sp>
        <p:nvSpPr>
          <p:cNvPr id="489" name="Google Shape;489;p52"/>
          <p:cNvSpPr txBox="1"/>
          <p:nvPr/>
        </p:nvSpPr>
        <p:spPr>
          <a:xfrm>
            <a:off x="244975" y="2141200"/>
            <a:ext cx="4447500" cy="14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This requires three files: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patch file - .</a:t>
            </a:r>
            <a:r>
              <a:rPr lang="en" sz="1800" dirty="0" err="1">
                <a:solidFill>
                  <a:schemeClr val="dk2"/>
                </a:solidFill>
                <a:latin typeface="Calibri"/>
                <a:ea typeface="Calibri"/>
                <a:cs typeface="Calibri"/>
                <a:sym typeface="Calibri"/>
              </a:rPr>
              <a:t>pss</a:t>
            </a:r>
            <a:r>
              <a:rPr lang="en" sz="1800" dirty="0">
                <a:solidFill>
                  <a:schemeClr val="dk2"/>
                </a:solidFill>
                <a:latin typeface="Calibri"/>
                <a:ea typeface="Calibri"/>
                <a:cs typeface="Calibri"/>
                <a:sym typeface="Calibri"/>
              </a:rPr>
              <a:t> - patch structure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cohort file - .</a:t>
            </a:r>
            <a:r>
              <a:rPr lang="en" sz="1800" dirty="0" err="1">
                <a:solidFill>
                  <a:schemeClr val="dk2"/>
                </a:solidFill>
                <a:latin typeface="Calibri"/>
                <a:ea typeface="Calibri"/>
                <a:cs typeface="Calibri"/>
                <a:sym typeface="Calibri"/>
              </a:rPr>
              <a:t>css</a:t>
            </a:r>
            <a:r>
              <a:rPr lang="en" sz="1800" dirty="0">
                <a:solidFill>
                  <a:schemeClr val="dk2"/>
                </a:solidFill>
                <a:latin typeface="Calibri"/>
                <a:ea typeface="Calibri"/>
                <a:cs typeface="Calibri"/>
                <a:sym typeface="Calibri"/>
              </a:rPr>
              <a:t> - cohort structure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control file - location of sites and files</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490" name="Google Shape;490;p52"/>
          <p:cNvPicPr preferRelativeResize="0"/>
          <p:nvPr/>
        </p:nvPicPr>
        <p:blipFill rotWithShape="1">
          <a:blip r:embed="rId4">
            <a:alphaModFix/>
          </a:blip>
          <a:srcRect l="16209" t="5689" r="4795" b="5689"/>
          <a:stretch/>
        </p:blipFill>
        <p:spPr>
          <a:xfrm>
            <a:off x="5843175" y="141325"/>
            <a:ext cx="1736076" cy="2596874"/>
          </a:xfrm>
          <a:prstGeom prst="rect">
            <a:avLst/>
          </a:prstGeom>
          <a:noFill/>
          <a:ln>
            <a:noFill/>
          </a:ln>
        </p:spPr>
      </p:pic>
      <p:sp>
        <p:nvSpPr>
          <p:cNvPr id="491" name="Google Shape;491;p52"/>
          <p:cNvSpPr txBox="1"/>
          <p:nvPr/>
        </p:nvSpPr>
        <p:spPr>
          <a:xfrm>
            <a:off x="7695875" y="793125"/>
            <a:ext cx="1282800" cy="19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Calibri"/>
                <a:ea typeface="Calibri"/>
                <a:cs typeface="Calibri"/>
                <a:sym typeface="Calibri"/>
              </a:rPr>
              <a:t>Mateiro Joao Batista in the Manaus plot. Photo credit Kyle Harms</a:t>
            </a:r>
            <a:endParaRPr sz="10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4191893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6">
          <a:extLst>
            <a:ext uri="{FF2B5EF4-FFF2-40B4-BE49-F238E27FC236}">
              <a16:creationId xmlns:a16="http://schemas.microsoft.com/office/drawing/2014/main" id="{D9A1B7A1-B54F-A18B-4C7E-2B61E653C816}"/>
            </a:ext>
          </a:extLst>
        </p:cNvPr>
        <p:cNvGrpSpPr/>
        <p:nvPr/>
      </p:nvGrpSpPr>
      <p:grpSpPr>
        <a:xfrm>
          <a:off x="0" y="0"/>
          <a:ext cx="0" cy="0"/>
          <a:chOff x="0" y="0"/>
          <a:chExt cx="0" cy="0"/>
        </a:xfrm>
      </p:grpSpPr>
      <p:sp>
        <p:nvSpPr>
          <p:cNvPr id="917" name="Google Shape;917;p78">
            <a:extLst>
              <a:ext uri="{FF2B5EF4-FFF2-40B4-BE49-F238E27FC236}">
                <a16:creationId xmlns:a16="http://schemas.microsoft.com/office/drawing/2014/main" id="{162B5EA5-EB49-90F7-2772-EC9FCD51D0B3}"/>
              </a:ext>
            </a:extLst>
          </p:cNvPr>
          <p:cNvSpPr txBox="1">
            <a:spLocks noGrp="1"/>
          </p:cNvSpPr>
          <p:nvPr>
            <p:ph type="title" idx="4294967295"/>
          </p:nvPr>
        </p:nvSpPr>
        <p:spPr>
          <a:xfrm>
            <a:off x="0" y="1"/>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Running FATES</a:t>
            </a:r>
            <a:endParaRPr b="1" dirty="0">
              <a:solidFill>
                <a:srgbClr val="31859B"/>
              </a:solidFill>
            </a:endParaRPr>
          </a:p>
        </p:txBody>
      </p:sp>
      <p:pic>
        <p:nvPicPr>
          <p:cNvPr id="918" name="Google Shape;918;p78">
            <a:extLst>
              <a:ext uri="{FF2B5EF4-FFF2-40B4-BE49-F238E27FC236}">
                <a16:creationId xmlns:a16="http://schemas.microsoft.com/office/drawing/2014/main" id="{E8E0075D-A806-22CC-D085-EA8F9139D07B}"/>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919" name="Google Shape;919;p78">
            <a:extLst>
              <a:ext uri="{FF2B5EF4-FFF2-40B4-BE49-F238E27FC236}">
                <a16:creationId xmlns:a16="http://schemas.microsoft.com/office/drawing/2014/main" id="{55F1C89D-D73E-98A6-8CFE-A93E99CFFAE8}"/>
              </a:ext>
            </a:extLst>
          </p:cNvPr>
          <p:cNvSpPr txBox="1"/>
          <p:nvPr/>
        </p:nvSpPr>
        <p:spPr>
          <a:xfrm>
            <a:off x="285775" y="964400"/>
            <a:ext cx="8049300" cy="3787800"/>
          </a:xfrm>
          <a:prstGeom prst="rect">
            <a:avLst/>
          </a:prstGeom>
          <a:noFill/>
          <a:ln>
            <a:noFill/>
          </a:ln>
        </p:spPr>
        <p:txBody>
          <a:bodyPr spcFirstLastPara="1" wrap="square" lIns="91425" tIns="91425" rIns="91425" bIns="91425" anchor="t" anchorCtr="0">
            <a:noAutofit/>
          </a:bodyPr>
          <a:lstStyle/>
          <a:p>
            <a:pPr marL="457200" indent="-342900">
              <a:buClr>
                <a:schemeClr val="dk2"/>
              </a:buClr>
              <a:buSzPts val="1800"/>
              <a:buFont typeface="Calibri"/>
              <a:buChar char="●"/>
            </a:pPr>
            <a:r>
              <a:rPr lang="en-GB" sz="1800" b="1" dirty="0">
                <a:solidFill>
                  <a:schemeClr val="dk2"/>
                </a:solidFill>
                <a:latin typeface="Calibri"/>
                <a:ea typeface="Calibri"/>
                <a:cs typeface="Calibri"/>
                <a:sym typeface="Calibri"/>
              </a:rPr>
              <a:t>Different model parameters</a:t>
            </a:r>
            <a:endParaRPr lang="en-GB"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US" sz="1800" b="1" dirty="0">
                <a:solidFill>
                  <a:schemeClr val="dk2"/>
                </a:solidFill>
                <a:latin typeface="Calibri"/>
                <a:ea typeface="Calibri"/>
                <a:cs typeface="Calibri"/>
                <a:sym typeface="Calibri"/>
              </a:rPr>
              <a:t>Different model setup</a:t>
            </a:r>
            <a:endParaRPr lang="en-GB" sz="1800" b="1" dirty="0">
              <a:solidFill>
                <a:schemeClr val="dk2"/>
              </a:solidFill>
              <a:latin typeface="Roboto Mono"/>
              <a:ea typeface="Roboto Mono"/>
              <a:cs typeface="Roboto Mono"/>
              <a:sym typeface="Roboto Mono"/>
            </a:endParaRP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Restart from a previous run (requires a previous run)</a:t>
            </a: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Cold-start from bare ground</a:t>
            </a:r>
          </a:p>
          <a:p>
            <a:pPr marL="914400" lvl="1" indent="-342900" algn="l" rtl="0">
              <a:spcBef>
                <a:spcPts val="1000"/>
              </a:spcBef>
              <a:spcAft>
                <a:spcPts val="0"/>
              </a:spcAft>
              <a:buClr>
                <a:schemeClr val="dk2"/>
              </a:buClr>
              <a:buSzPts val="1800"/>
              <a:buFont typeface="Calibri"/>
              <a:buChar char="○"/>
            </a:pPr>
            <a:r>
              <a:rPr lang="en-GB" sz="1800" dirty="0">
                <a:solidFill>
                  <a:schemeClr val="dk2"/>
                </a:solidFill>
                <a:latin typeface="Calibri"/>
                <a:ea typeface="Calibri"/>
                <a:cs typeface="Calibri"/>
                <a:sym typeface="Calibri"/>
              </a:rPr>
              <a:t>Inventory initialization (requires field data)</a:t>
            </a:r>
          </a:p>
          <a:p>
            <a:pPr marL="457200" lvl="0" indent="-342900" algn="l" rtl="0">
              <a:spcBef>
                <a:spcPts val="1000"/>
              </a:spcBef>
              <a:spcAft>
                <a:spcPts val="0"/>
              </a:spcAft>
              <a:buClr>
                <a:schemeClr val="dk2"/>
              </a:buClr>
              <a:buSzPts val="1800"/>
              <a:buFont typeface="Calibri"/>
              <a:buChar char="●"/>
            </a:pPr>
            <a:r>
              <a:rPr lang="en-US" sz="1800" b="1" dirty="0">
                <a:solidFill>
                  <a:schemeClr val="dk2"/>
                </a:solidFill>
                <a:latin typeface="Calibri"/>
                <a:ea typeface="Calibri"/>
                <a:cs typeface="Calibri"/>
                <a:sym typeface="Calibri"/>
              </a:rPr>
              <a:t>Different site location </a:t>
            </a:r>
            <a:r>
              <a:rPr lang="en-US" sz="1800" dirty="0">
                <a:solidFill>
                  <a:schemeClr val="dk2"/>
                </a:solidFill>
                <a:latin typeface="Calibri"/>
                <a:ea typeface="Calibri"/>
                <a:cs typeface="Calibri"/>
                <a:sym typeface="Calibri"/>
              </a:rPr>
              <a:t>(tropical forest vs temperate forest)</a:t>
            </a:r>
            <a:endParaRPr lang="en-US" sz="1800" b="1" dirty="0">
              <a:solidFill>
                <a:schemeClr val="dk2"/>
              </a:solidFill>
              <a:latin typeface="Roboto Mono"/>
              <a:ea typeface="Roboto Mono"/>
              <a:cs typeface="Calibri"/>
              <a:sym typeface="Roboto Mono"/>
            </a:endParaRPr>
          </a:p>
          <a:p>
            <a:pPr marL="457200" lvl="0" indent="-342900" algn="l" rtl="0">
              <a:spcBef>
                <a:spcPts val="1000"/>
              </a:spcBef>
              <a:spcAft>
                <a:spcPts val="0"/>
              </a:spcAft>
              <a:buClr>
                <a:schemeClr val="dk2"/>
              </a:buClr>
              <a:buSzPts val="1800"/>
              <a:buFont typeface="Calibri"/>
              <a:buChar char="●"/>
            </a:pPr>
            <a:r>
              <a:rPr lang="en-US" sz="1800" b="1" dirty="0">
                <a:solidFill>
                  <a:schemeClr val="dk2"/>
                </a:solidFill>
                <a:latin typeface="Calibri" panose="020F0502020204030204" pitchFamily="34" charset="0"/>
                <a:ea typeface="Roboto Mono"/>
                <a:cs typeface="Calibri" panose="020F0502020204030204" pitchFamily="34" charset="0"/>
                <a:sym typeface="Roboto Mono"/>
              </a:rPr>
              <a:t>Different climate data</a:t>
            </a:r>
            <a:endParaRPr sz="1800" b="1" dirty="0">
              <a:solidFill>
                <a:schemeClr val="dk2"/>
              </a:solidFill>
              <a:latin typeface="Calibri" panose="020F0502020204030204" pitchFamily="34" charset="0"/>
              <a:ea typeface="Roboto Mono"/>
              <a:cs typeface="Calibri" panose="020F0502020204030204" pitchFamily="34" charset="0"/>
              <a:sym typeface="Roboto Mono"/>
            </a:endParaRPr>
          </a:p>
        </p:txBody>
      </p:sp>
      <p:sp>
        <p:nvSpPr>
          <p:cNvPr id="920" name="Google Shape;920;p78">
            <a:extLst>
              <a:ext uri="{FF2B5EF4-FFF2-40B4-BE49-F238E27FC236}">
                <a16:creationId xmlns:a16="http://schemas.microsoft.com/office/drawing/2014/main" id="{B03180E6-414A-1862-08FE-24572D4D0A2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2478116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83"/>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970" name="Google Shape;970;p83"/>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1" name="Google Shape;971;p83"/>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972" name="Google Shape;972;p83"/>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973" name="Google Shape;973;p83"/>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974" name="Google Shape;974;p83"/>
          <p:cNvCxnSpPr/>
          <p:nvPr/>
        </p:nvCxnSpPr>
        <p:spPr>
          <a:xfrm>
            <a:off x="1986250" y="816300"/>
            <a:ext cx="1599600" cy="1332000"/>
          </a:xfrm>
          <a:prstGeom prst="straightConnector1">
            <a:avLst/>
          </a:prstGeom>
          <a:noFill/>
          <a:ln w="28575" cap="flat" cmpd="sng">
            <a:solidFill>
              <a:schemeClr val="dk2"/>
            </a:solidFill>
            <a:prstDash val="solid"/>
            <a:round/>
            <a:headEnd type="none" w="med" len="med"/>
            <a:tailEnd type="triangle" w="med" len="med"/>
          </a:ln>
        </p:spPr>
      </p:cxnSp>
      <p:cxnSp>
        <p:nvCxnSpPr>
          <p:cNvPr id="975" name="Google Shape;975;p83"/>
          <p:cNvCxnSpPr/>
          <p:nvPr/>
        </p:nvCxnSpPr>
        <p:spPr>
          <a:xfrm rot="10800000" flipH="1">
            <a:off x="1837000" y="2538375"/>
            <a:ext cx="1584300" cy="287100"/>
          </a:xfrm>
          <a:prstGeom prst="straightConnector1">
            <a:avLst/>
          </a:prstGeom>
          <a:noFill/>
          <a:ln w="28575" cap="flat" cmpd="sng">
            <a:solidFill>
              <a:schemeClr val="dk2"/>
            </a:solidFill>
            <a:prstDash val="solid"/>
            <a:round/>
            <a:headEnd type="none" w="med" len="med"/>
            <a:tailEnd type="triangle" w="med" len="med"/>
          </a:ln>
        </p:spPr>
      </p:cxnSp>
      <p:cxnSp>
        <p:nvCxnSpPr>
          <p:cNvPr id="976" name="Google Shape;976;p83"/>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977" name="Google Shape;977;p83"/>
          <p:cNvCxnSpPr>
            <a:stCxn id="972"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978" name="Google Shape;978;p83"/>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979" name="Google Shape;979;p83"/>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980" name="Google Shape;980;p83"/>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981" name="Google Shape;981;p83"/>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982" name="Google Shape;98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76</a:t>
            </a:fld>
            <a:endParaRPr/>
          </a:p>
        </p:txBody>
      </p:sp>
      <p:sp>
        <p:nvSpPr>
          <p:cNvPr id="983" name="Google Shape;983;p83"/>
          <p:cNvSpPr/>
          <p:nvPr/>
        </p:nvSpPr>
        <p:spPr>
          <a:xfrm>
            <a:off x="6521250" y="2658875"/>
            <a:ext cx="20823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4124574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22"/>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Modifying the parameter file </a:t>
            </a:r>
            <a:endParaRPr b="1">
              <a:solidFill>
                <a:srgbClr val="31859B"/>
              </a:solidFill>
            </a:endParaRPr>
          </a:p>
        </p:txBody>
      </p:sp>
      <p:sp>
        <p:nvSpPr>
          <p:cNvPr id="1358" name="Google Shape;1358;p122"/>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Make a two PFT parameter file and alter some traits so that we have an early successional and late successional PFT.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a:t>
            </a:r>
            <a:r>
              <a:rPr lang="en" sz="1800" dirty="0">
                <a:solidFill>
                  <a:schemeClr val="dk2"/>
                </a:solidFill>
                <a:latin typeface="Courier New"/>
                <a:ea typeface="Courier New"/>
                <a:cs typeface="Courier New"/>
                <a:sym typeface="Courier New"/>
              </a:rPr>
              <a:t>params</a:t>
            </a:r>
            <a:r>
              <a:rPr lang="en" sz="1800" dirty="0">
                <a:solidFill>
                  <a:schemeClr val="dk2"/>
                </a:solidFill>
                <a:latin typeface="Calibri"/>
                <a:ea typeface="Calibri"/>
                <a:cs typeface="Calibri"/>
                <a:sym typeface="Calibri"/>
              </a:rPr>
              <a:t> directory create a two PFT parameter file.</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r>
              <a:rPr lang="en-GB" sz="1400" b="1" dirty="0">
                <a:solidFill>
                  <a:schemeClr val="dk2"/>
                </a:solidFill>
                <a:latin typeface="Roboto Mono"/>
                <a:ea typeface="Roboto Mono"/>
                <a:cs typeface="Roboto Mono"/>
                <a:sym typeface="Roboto Mono"/>
              </a:rPr>
              <a:t>cd params</a:t>
            </a:r>
          </a:p>
          <a:p>
            <a:pPr marL="0" lvl="0" indent="0" algn="l" rtl="0">
              <a:spcBef>
                <a:spcPts val="0"/>
              </a:spcBef>
              <a:spcAft>
                <a:spcPts val="0"/>
              </a:spcAft>
              <a:buNone/>
            </a:pPr>
            <a:r>
              <a:rPr lang="en" b="1" dirty="0">
                <a:solidFill>
                  <a:schemeClr val="dk2"/>
                </a:solidFill>
                <a:latin typeface="Roboto Mono"/>
                <a:ea typeface="Roboto Mono"/>
                <a:cs typeface="Roboto Mono"/>
                <a:sym typeface="Roboto Mono"/>
              </a:rPr>
              <a:t>./FatesPFTIndexSwapper.py --fin=fates_params_default.nc --fout=fates_params-2pfts.nc --pft-indices=1,1</a:t>
            </a:r>
            <a:endParaRPr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1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59" name="Google Shape;1359;p12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60" name="Google Shape;1360;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77</a:t>
            </a:fld>
            <a:endParaRPr/>
          </a:p>
        </p:txBody>
      </p:sp>
      <p:pic>
        <p:nvPicPr>
          <p:cNvPr id="1361" name="Google Shape;1361;p122"/>
          <p:cNvPicPr preferRelativeResize="0"/>
          <p:nvPr/>
        </p:nvPicPr>
        <p:blipFill>
          <a:blip r:embed="rId4">
            <a:alphaModFix/>
          </a:blip>
          <a:stretch>
            <a:fillRect/>
          </a:stretch>
        </p:blipFill>
        <p:spPr>
          <a:xfrm>
            <a:off x="86125" y="3244825"/>
            <a:ext cx="8971748" cy="1012063"/>
          </a:xfrm>
          <a:prstGeom prst="rect">
            <a:avLst/>
          </a:prstGeom>
          <a:noFill/>
          <a:ln>
            <a:noFill/>
          </a:ln>
        </p:spPr>
      </p:pic>
    </p:spTree>
    <p:extLst>
      <p:ext uri="{BB962C8B-B14F-4D97-AF65-F5344CB8AC3E}">
        <p14:creationId xmlns:p14="http://schemas.microsoft.com/office/powerpoint/2010/main" val="196086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23"/>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Modifying the parameter file </a:t>
            </a:r>
            <a:endParaRPr b="1" dirty="0">
              <a:solidFill>
                <a:srgbClr val="31859B"/>
              </a:solidFill>
            </a:endParaRPr>
          </a:p>
        </p:txBody>
      </p:sp>
      <p:sp>
        <p:nvSpPr>
          <p:cNvPr id="1367" name="Google Shape;1367;p123"/>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The FATES parameter file is in netcdf format. We can convert it to a human readable format using ncdump. This is part of the NCO language which is loaded in your container.</a:t>
            </a:r>
            <a:endParaRPr sz="16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 sz="1600" b="1" dirty="0">
                <a:solidFill>
                  <a:schemeClr val="dk2"/>
                </a:solidFill>
                <a:latin typeface="Roboto Mono"/>
                <a:ea typeface="Roboto Mono"/>
                <a:cs typeface="Roboto Mono"/>
                <a:sym typeface="Roboto Mono"/>
              </a:rPr>
              <a:t>ncdump fates_params_default-2pfts.nc &gt; fates_params_default-2pfts.cdl</a:t>
            </a:r>
            <a:endParaRPr sz="1600" b="1" dirty="0">
              <a:solidFill>
                <a:schemeClr val="dk2"/>
              </a:solidFill>
              <a:latin typeface="Roboto Mono"/>
              <a:ea typeface="Roboto Mono"/>
              <a:cs typeface="Roboto Mono"/>
              <a:sym typeface="Roboto Mono"/>
            </a:endParaRPr>
          </a:p>
          <a:p>
            <a:pPr marL="45720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endParaRPr lang="en"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Open the new cdl file and start making changes to parameters that affect coexistence. You can do this inside the container using vi, or outside the container in param_files using your favourite text editor.</a:t>
            </a:r>
          </a:p>
          <a:p>
            <a:pPr marL="457200" indent="-330200">
              <a:buClr>
                <a:schemeClr val="dk2"/>
              </a:buClr>
              <a:buSzPts val="1600"/>
              <a:buFont typeface="Calibri"/>
              <a:buChar char="●"/>
            </a:pPr>
            <a:r>
              <a:rPr lang="en-GB" sz="1600" dirty="0">
                <a:solidFill>
                  <a:schemeClr val="dk2"/>
                </a:solidFill>
                <a:latin typeface="Calibri"/>
                <a:ea typeface="Calibri"/>
                <a:cs typeface="Calibri"/>
                <a:sym typeface="Calibri"/>
              </a:rPr>
              <a:t>Or use the modify_fates_paramfile.py script (see next slide)</a:t>
            </a:r>
            <a:endParaRPr sz="1600"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WHEN YOU HAVE FINISHED MODIFYING THE .CDL FILE  YOU NEED  TO REMAKE THE .NC FILE USING  ncgen</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68" name="Google Shape;1368;p123"/>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69" name="Google Shape;1369;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78</a:t>
            </a:fld>
            <a:endParaRPr/>
          </a:p>
        </p:txBody>
      </p:sp>
      <p:pic>
        <p:nvPicPr>
          <p:cNvPr id="1370" name="Google Shape;1370;p123"/>
          <p:cNvPicPr preferRelativeResize="0"/>
          <p:nvPr/>
        </p:nvPicPr>
        <p:blipFill>
          <a:blip r:embed="rId4">
            <a:alphaModFix/>
          </a:blip>
          <a:stretch>
            <a:fillRect/>
          </a:stretch>
        </p:blipFill>
        <p:spPr>
          <a:xfrm>
            <a:off x="172250" y="1937012"/>
            <a:ext cx="8553551" cy="787125"/>
          </a:xfrm>
          <a:prstGeom prst="rect">
            <a:avLst/>
          </a:prstGeom>
          <a:noFill/>
          <a:ln>
            <a:noFill/>
          </a:ln>
        </p:spPr>
      </p:pic>
    </p:spTree>
    <p:extLst>
      <p:ext uri="{BB962C8B-B14F-4D97-AF65-F5344CB8AC3E}">
        <p14:creationId xmlns:p14="http://schemas.microsoft.com/office/powerpoint/2010/main" val="3923394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2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Modifying the parameter file </a:t>
            </a:r>
            <a:endParaRPr b="1">
              <a:solidFill>
                <a:srgbClr val="31859B"/>
              </a:solidFill>
            </a:endParaRPr>
          </a:p>
        </p:txBody>
      </p:sp>
      <p:sp>
        <p:nvSpPr>
          <p:cNvPr id="1376" name="Google Shape;1376;p124"/>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dk2"/>
                </a:solidFill>
                <a:latin typeface="Calibri"/>
                <a:ea typeface="Calibri"/>
                <a:cs typeface="Calibri"/>
                <a:sym typeface="Calibri"/>
              </a:rPr>
              <a:t>First, copy the modify_fates_paramfile.py to your /params folder first</a:t>
            </a:r>
          </a:p>
          <a:p>
            <a:pPr marL="0" lvl="0" indent="0" algn="l" rtl="0">
              <a:spcBef>
                <a:spcPts val="0"/>
              </a:spcBef>
              <a:spcAft>
                <a:spcPts val="0"/>
              </a:spcAft>
              <a:buClr>
                <a:schemeClr val="dk1"/>
              </a:buClr>
              <a:buSzPts val="1100"/>
              <a:buFont typeface="Arial"/>
              <a:buNone/>
            </a:pPr>
            <a:r>
              <a:rPr lang="en-GB" sz="1600" b="1" dirty="0">
                <a:solidFill>
                  <a:schemeClr val="dk2"/>
                </a:solidFill>
                <a:latin typeface="Calibri"/>
                <a:ea typeface="Calibri"/>
                <a:cs typeface="Calibri"/>
                <a:sym typeface="Calibri"/>
              </a:rPr>
              <a:t>cp $VSC_SCRATCH/cesm/sources/ctsm-5.2.0/src/fates/tools/modify_fates_paramfile.py .</a:t>
            </a:r>
          </a:p>
          <a:p>
            <a:pPr marL="0" lvl="0" indent="0" algn="l" rtl="0">
              <a:spcBef>
                <a:spcPts val="0"/>
              </a:spcBef>
              <a:spcAft>
                <a:spcPts val="0"/>
              </a:spcAft>
              <a:buClr>
                <a:schemeClr val="dk1"/>
              </a:buClr>
              <a:buSzPts val="1100"/>
              <a:buFont typeface="Arial"/>
              <a:buNone/>
            </a:pPr>
            <a:endParaRPr lang="en-GB" sz="1600" b="1" dirty="0">
              <a:solidFill>
                <a:schemeClr val="dk2"/>
              </a:solidFill>
              <a:latin typeface="Calibri"/>
              <a:ea typeface="Calibri"/>
              <a:cs typeface="Calibri"/>
              <a:sym typeface="Calibri"/>
            </a:endParaRPr>
          </a:p>
          <a:p>
            <a:pPr marL="457200" lvl="0"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modify_fates_paramfile.py script modifies the parameter file. It takes the following flags: </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--var  - variable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--pft  -  PFT number If missing script assumes a global parameter</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--fin - input  filename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--fout - output filename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--val - new value</a:t>
            </a:r>
            <a:endParaRPr sz="1600" dirty="0">
              <a:solidFill>
                <a:schemeClr val="dk2"/>
              </a:solidFill>
              <a:latin typeface="Calibri"/>
              <a:ea typeface="Calibri"/>
              <a:cs typeface="Calibri"/>
              <a:sym typeface="Calibri"/>
            </a:endParaRPr>
          </a:p>
          <a:p>
            <a:pPr marL="914400" lvl="1" indent="-330200" algn="l" rtl="0">
              <a:spcBef>
                <a:spcPts val="0"/>
              </a:spcBef>
              <a:spcAft>
                <a:spcPts val="0"/>
              </a:spcAft>
              <a:buClr>
                <a:schemeClr val="dk2"/>
              </a:buClr>
              <a:buSzPts val="1600"/>
              <a:buFont typeface="Calibri"/>
              <a:buChar char="○"/>
            </a:pPr>
            <a:r>
              <a:rPr lang="en" sz="1600" dirty="0">
                <a:solidFill>
                  <a:schemeClr val="dk2"/>
                </a:solidFill>
                <a:latin typeface="Calibri"/>
                <a:ea typeface="Calibri"/>
                <a:cs typeface="Calibri"/>
                <a:sym typeface="Calibri"/>
              </a:rPr>
              <a:t>--O - overwrite the output file</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r>
              <a:rPr lang="en" sz="1600" dirty="0">
                <a:solidFill>
                  <a:schemeClr val="dk2"/>
                </a:solidFill>
                <a:latin typeface="Calibri"/>
                <a:ea typeface="Calibri"/>
                <a:cs typeface="Calibri"/>
                <a:sym typeface="Calibri"/>
              </a:rPr>
              <a:t>The full FATES parameter file is found in the FATES repo on GitHub </a:t>
            </a:r>
            <a:r>
              <a:rPr lang="en" sz="1600" u="sng" dirty="0">
                <a:solidFill>
                  <a:schemeClr val="hlink"/>
                </a:solidFill>
                <a:latin typeface="Calibri"/>
                <a:ea typeface="Calibri"/>
                <a:cs typeface="Calibri"/>
                <a:sym typeface="Calibri"/>
                <a:hlinkClick r:id="rId3"/>
              </a:rPr>
              <a:t>here</a:t>
            </a:r>
            <a:r>
              <a:rPr lang="en" sz="1600" dirty="0">
                <a:solidFill>
                  <a:schemeClr val="dk2"/>
                </a:solidFill>
                <a:latin typeface="Calibri"/>
                <a:ea typeface="Calibri"/>
                <a:cs typeface="Calibri"/>
                <a:sym typeface="Calibri"/>
              </a:rPr>
              <a:t>. </a:t>
            </a: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0" lvl="0" indent="0" algn="l" rtl="0">
              <a:spcBef>
                <a:spcPts val="0"/>
              </a:spcBef>
              <a:spcAft>
                <a:spcPts val="0"/>
              </a:spcAft>
              <a:buNone/>
            </a:pPr>
            <a:endParaRPr sz="16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377" name="Google Shape;1377;p124"/>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378" name="Google Shape;1378;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79</a:t>
            </a:fld>
            <a:endParaRPr/>
          </a:p>
        </p:txBody>
      </p:sp>
      <p:pic>
        <p:nvPicPr>
          <p:cNvPr id="1379" name="Google Shape;1379;p124"/>
          <p:cNvPicPr preferRelativeResize="0"/>
          <p:nvPr/>
        </p:nvPicPr>
        <p:blipFill>
          <a:blip r:embed="rId5">
            <a:alphaModFix/>
          </a:blip>
          <a:stretch>
            <a:fillRect/>
          </a:stretch>
        </p:blipFill>
        <p:spPr>
          <a:xfrm>
            <a:off x="172250" y="3298743"/>
            <a:ext cx="8775537" cy="698425"/>
          </a:xfrm>
          <a:prstGeom prst="rect">
            <a:avLst/>
          </a:prstGeom>
          <a:noFill/>
          <a:ln>
            <a:noFill/>
          </a:ln>
        </p:spPr>
      </p:pic>
    </p:spTree>
    <p:extLst>
      <p:ext uri="{BB962C8B-B14F-4D97-AF65-F5344CB8AC3E}">
        <p14:creationId xmlns:p14="http://schemas.microsoft.com/office/powerpoint/2010/main" val="319477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52400" y="963154"/>
            <a:ext cx="8839199" cy="2770180"/>
          </a:xfrm>
          <a:prstGeom prst="rect">
            <a:avLst/>
          </a:prstGeom>
          <a:noFill/>
          <a:ln>
            <a:noFill/>
          </a:ln>
        </p:spPr>
      </p:pic>
      <p:sp>
        <p:nvSpPr>
          <p:cNvPr id="263" name="Google Shape;263;p38"/>
          <p:cNvSpPr txBox="1">
            <a:spLocks noGrp="1"/>
          </p:cNvSpPr>
          <p:nvPr>
            <p:ph type="title"/>
          </p:nvPr>
        </p:nvSpPr>
        <p:spPr>
          <a:xfrm>
            <a:off x="159300" y="1402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00" b="1">
                <a:solidFill>
                  <a:srgbClr val="31859B"/>
                </a:solidFill>
                <a:latin typeface="Arial"/>
                <a:ea typeface="Arial"/>
                <a:cs typeface="Arial"/>
                <a:sym typeface="Arial"/>
              </a:rPr>
              <a:t>The life of a cohort</a:t>
            </a:r>
            <a:endParaRPr sz="2400" b="1">
              <a:solidFill>
                <a:srgbClr val="31859B"/>
              </a:solidFill>
              <a:latin typeface="Arial"/>
              <a:ea typeface="Arial"/>
              <a:cs typeface="Arial"/>
              <a:sym typeface="Arial"/>
            </a:endParaRPr>
          </a:p>
        </p:txBody>
      </p:sp>
      <p:pic>
        <p:nvPicPr>
          <p:cNvPr id="264" name="Google Shape;264;p38"/>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265" name="Google Shape;265;p38"/>
          <p:cNvSpPr txBox="1">
            <a:spLocks noGrp="1"/>
          </p:cNvSpPr>
          <p:nvPr>
            <p:ph type="sldNum" idx="12"/>
          </p:nvPr>
        </p:nvSpPr>
        <p:spPr>
          <a:xfrm>
            <a:off x="4437983" y="4878958"/>
            <a:ext cx="259200" cy="201000"/>
          </a:xfrm>
          <a:prstGeom prst="rect">
            <a:avLst/>
          </a:prstGeom>
        </p:spPr>
        <p:txBody>
          <a:bodyPr spcFirstLastPara="1" wrap="square" lIns="32750" tIns="32750" rIns="32750" bIns="32750" anchor="t" anchorCtr="0">
            <a:normAutofit fontScale="92500" lnSpcReduction="20000"/>
          </a:bodyPr>
          <a:lstStyle/>
          <a:p>
            <a:pPr marL="0" lvl="0" indent="0" algn="ctr" rtl="0">
              <a:spcBef>
                <a:spcPts val="0"/>
              </a:spcBef>
              <a:spcAft>
                <a:spcPts val="0"/>
              </a:spcAft>
              <a:buClr>
                <a:srgbClr val="000000"/>
              </a:buClr>
              <a:buFont typeface="Helvetica Neue Light"/>
              <a:buNone/>
            </a:pPr>
            <a:fld id="{00000000-1234-1234-1234-123412341234}" type="slidenum">
              <a:rPr lang="en"/>
              <a:t>8</a:t>
            </a:fld>
            <a:endParaRPr sz="1000">
              <a:solidFill>
                <a:schemeClr val="dk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12"/>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new simulation to compare</a:t>
            </a:r>
            <a:endParaRPr b="1" dirty="0">
              <a:solidFill>
                <a:srgbClr val="31859B"/>
              </a:solidFill>
            </a:endParaRPr>
          </a:p>
        </p:txBody>
      </p:sp>
      <p:sp>
        <p:nvSpPr>
          <p:cNvPr id="1266" name="Google Shape;1266;p112"/>
          <p:cNvSpPr txBox="1"/>
          <p:nvPr/>
        </p:nvSpPr>
        <p:spPr>
          <a:xfrm>
            <a:off x="251850" y="758900"/>
            <a:ext cx="8640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We need to modify the create script. Inside the container, change directory to the scripts directory then make a copy with a new clear name. </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b="1" dirty="0">
                <a:solidFill>
                  <a:schemeClr val="dk2"/>
                </a:solidFill>
                <a:latin typeface="Roboto Mono"/>
                <a:ea typeface="Roboto Mono"/>
                <a:cs typeface="Roboto Mono"/>
                <a:sym typeface="Roboto Mono"/>
              </a:rPr>
              <a:t>cd scripts</a:t>
            </a:r>
            <a:endParaRPr sz="1800" b="1" dirty="0">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800" b="1" dirty="0">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 sz="1800" b="1" dirty="0">
                <a:solidFill>
                  <a:schemeClr val="dk2"/>
                </a:solidFill>
                <a:latin typeface="Calibri" panose="020F0502020204030204" pitchFamily="34" charset="0"/>
                <a:ea typeface="Roboto Mono"/>
                <a:cs typeface="Calibri" panose="020F0502020204030204" pitchFamily="34" charset="0"/>
                <a:sym typeface="Roboto Mono"/>
              </a:rPr>
              <a:t>cp </a:t>
            </a:r>
            <a:r>
              <a:rPr lang="en" sz="1800" b="1" dirty="0">
                <a:solidFill>
                  <a:schemeClr val="dk2"/>
                </a:solidFill>
                <a:latin typeface="Calibri" panose="020F0502020204030204" pitchFamily="34" charset="0"/>
                <a:ea typeface="Courier New"/>
                <a:cs typeface="Calibri" panose="020F0502020204030204" pitchFamily="34" charset="0"/>
                <a:sym typeface="Courier New"/>
              </a:rPr>
              <a:t>create_elm-fates-singlepoint-1pft_bci_invinit.sh </a:t>
            </a:r>
            <a:br>
              <a:rPr lang="en" sz="1800" b="1" dirty="0">
                <a:solidFill>
                  <a:schemeClr val="dk2"/>
                </a:solidFill>
                <a:latin typeface="Calibri" panose="020F0502020204030204" pitchFamily="34" charset="0"/>
                <a:ea typeface="Courier New"/>
                <a:cs typeface="Calibri" panose="020F0502020204030204" pitchFamily="34" charset="0"/>
                <a:sym typeface="Courier New"/>
              </a:rPr>
            </a:br>
            <a:r>
              <a:rPr lang="en" sz="1800" b="1" dirty="0">
                <a:solidFill>
                  <a:schemeClr val="dk2"/>
                </a:solidFill>
                <a:latin typeface="Calibri" panose="020F0502020204030204" pitchFamily="34" charset="0"/>
                <a:ea typeface="Courier New"/>
                <a:cs typeface="Calibri" panose="020F0502020204030204" pitchFamily="34" charset="0"/>
                <a:sym typeface="Courier New"/>
              </a:rPr>
              <a:t>     create_elm-fates-singlepoint-2pft_bci_invinit.sh</a:t>
            </a:r>
            <a:endParaRPr lang="en" sz="1800" b="1"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endParaRPr lang="en" sz="1800" b="1"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r>
              <a:rPr lang="en-US" sz="1800" dirty="0">
                <a:solidFill>
                  <a:schemeClr val="dk2"/>
                </a:solidFill>
                <a:latin typeface="Calibri" panose="020F0502020204030204" pitchFamily="34" charset="0"/>
                <a:ea typeface="Roboto Mono"/>
                <a:cs typeface="Calibri" panose="020F0502020204030204" pitchFamily="34" charset="0"/>
                <a:sym typeface="Roboto Mono"/>
              </a:rPr>
              <a:t>Don’t forget to do this every time you create a new script!!</a:t>
            </a:r>
            <a:endParaRPr sz="1800" dirty="0">
              <a:solidFill>
                <a:schemeClr val="dk2"/>
              </a:solidFill>
              <a:latin typeface="Calibri" panose="020F0502020204030204" pitchFamily="34" charset="0"/>
              <a:ea typeface="Roboto Mono"/>
              <a:cs typeface="Calibri" panose="020F0502020204030204" pitchFamily="34" charset="0"/>
              <a:sym typeface="Roboto Mono"/>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457200" lvl="0" indent="0" algn="l" rtl="0">
              <a:spcBef>
                <a:spcPts val="0"/>
              </a:spcBef>
              <a:spcAft>
                <a:spcPts val="0"/>
              </a:spcAft>
              <a:buNone/>
            </a:pPr>
            <a:endParaRPr sz="1800" dirty="0">
              <a:solidFill>
                <a:schemeClr val="dk2"/>
              </a:solidFill>
              <a:latin typeface="Calibri"/>
              <a:ea typeface="Calibri"/>
              <a:cs typeface="Calibri"/>
              <a:sym typeface="Calibri"/>
            </a:endParaRPr>
          </a:p>
        </p:txBody>
      </p:sp>
      <p:pic>
        <p:nvPicPr>
          <p:cNvPr id="1267" name="Google Shape;1267;p112"/>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68" name="Google Shape;1268;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122158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2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a new run</a:t>
            </a:r>
            <a:endParaRPr b="1">
              <a:solidFill>
                <a:srgbClr val="31859B"/>
              </a:solidFill>
            </a:endParaRPr>
          </a:p>
        </p:txBody>
      </p:sp>
      <p:pic>
        <p:nvPicPr>
          <p:cNvPr id="1385" name="Google Shape;1385;p12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81</a:t>
            </a:fld>
            <a:endParaRPr/>
          </a:p>
        </p:txBody>
      </p:sp>
      <p:sp>
        <p:nvSpPr>
          <p:cNvPr id="1387" name="Google Shape;1387;p125"/>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TAG </a:t>
            </a:r>
            <a:r>
              <a:rPr lang="en" sz="1800" dirty="0">
                <a:solidFill>
                  <a:schemeClr val="dk2"/>
                </a:solidFill>
                <a:latin typeface="Calibri"/>
                <a:ea typeface="Calibri"/>
                <a:cs typeface="Calibri"/>
                <a:sym typeface="Calibri"/>
              </a:rPr>
              <a:t>-  this means FATES will create a new case and not overwrite  your previous simulations </a:t>
            </a:r>
            <a:r>
              <a:rPr lang="en" sz="1800" dirty="0">
                <a:solidFill>
                  <a:srgbClr val="FF0000"/>
                </a:solidFill>
                <a:latin typeface="Calibri"/>
                <a:ea typeface="Calibri"/>
                <a:cs typeface="Calibri"/>
                <a:sym typeface="Calibri"/>
              </a:rPr>
              <a:t>based on the TAG name</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Point to a new parameter file (</a:t>
            </a:r>
            <a:r>
              <a:rPr lang="en" sz="1800" i="1" dirty="0">
                <a:solidFill>
                  <a:schemeClr val="dk2"/>
                </a:solidFill>
                <a:latin typeface="Calibri"/>
                <a:ea typeface="Calibri"/>
                <a:cs typeface="Calibri"/>
                <a:sym typeface="Calibri"/>
              </a:rPr>
              <a:t>see next slide</a:t>
            </a:r>
            <a:r>
              <a:rPr lang="en" sz="1800" dirty="0">
                <a:solidFill>
                  <a:schemeClr val="dk2"/>
                </a:solidFill>
                <a:latin typeface="Calibri"/>
                <a:ea typeface="Calibri"/>
                <a:cs typeface="Calibri"/>
                <a:sym typeface="Calibri"/>
              </a:rPr>
              <a:t>) - if you made a new parameter file then be sure to point to it in the create  script.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a:t>
            </a:r>
            <a:r>
              <a:rPr lang="en" sz="1800" dirty="0" err="1">
                <a:solidFill>
                  <a:schemeClr val="dk2"/>
                </a:solidFill>
                <a:latin typeface="Calibri"/>
                <a:ea typeface="Calibri"/>
                <a:cs typeface="Calibri"/>
                <a:sym typeface="Calibri"/>
              </a:rPr>
              <a:t>user_nl_elm</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225372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2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Point to the new parameter file in your create script</a:t>
            </a:r>
            <a:endParaRPr b="1">
              <a:solidFill>
                <a:srgbClr val="31859B"/>
              </a:solidFill>
            </a:endParaRPr>
          </a:p>
        </p:txBody>
      </p:sp>
      <p:sp>
        <p:nvSpPr>
          <p:cNvPr id="1393" name="Google Shape;1393;p126"/>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Once you are done modifying your parameter file save it then change directory back to the  runscripts directory.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Modify the line in your new create script that specifies the parameter file. Point to the new two </a:t>
            </a:r>
            <a:r>
              <a:rPr lang="en" sz="1800" dirty="0" err="1">
                <a:solidFill>
                  <a:schemeClr val="dk2"/>
                </a:solidFill>
                <a:latin typeface="Calibri"/>
                <a:ea typeface="Calibri"/>
                <a:cs typeface="Calibri"/>
                <a:sym typeface="Calibri"/>
              </a:rPr>
              <a:t>pft</a:t>
            </a:r>
            <a:r>
              <a:rPr lang="en" sz="1800" dirty="0">
                <a:solidFill>
                  <a:schemeClr val="dk2"/>
                </a:solidFill>
                <a:latin typeface="Calibri"/>
                <a:ea typeface="Calibri"/>
                <a:cs typeface="Calibri"/>
                <a:sym typeface="Calibri"/>
              </a:rPr>
              <a:t> parameter file.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Also change the  tag - </a:t>
            </a:r>
            <a:r>
              <a:rPr lang="en" sz="1800" dirty="0">
                <a:solidFill>
                  <a:schemeClr val="dk2"/>
                </a:solidFill>
                <a:latin typeface="Courier New"/>
                <a:ea typeface="Courier New"/>
                <a:cs typeface="Courier New"/>
                <a:sym typeface="Courier New"/>
              </a:rPr>
              <a:t>export TAG</a:t>
            </a:r>
            <a:r>
              <a:rPr lang="en" sz="1800" dirty="0">
                <a:solidFill>
                  <a:schemeClr val="dk2"/>
                </a:solidFill>
                <a:latin typeface="Calibri"/>
                <a:ea typeface="Calibri"/>
                <a:cs typeface="Calibri"/>
                <a:sym typeface="Calibri"/>
              </a:rPr>
              <a:t>=</a:t>
            </a:r>
            <a:endParaRPr sz="1800" dirty="0">
              <a:solidFill>
                <a:schemeClr val="dk2"/>
              </a:solidFill>
              <a:latin typeface="Calibri"/>
              <a:ea typeface="Calibri"/>
              <a:cs typeface="Calibri"/>
              <a:sym typeface="Calibri"/>
            </a:endParaRPr>
          </a:p>
        </p:txBody>
      </p:sp>
      <p:pic>
        <p:nvPicPr>
          <p:cNvPr id="1394" name="Google Shape;1394;p12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95" name="Google Shape;1395;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82</a:t>
            </a:fld>
            <a:endParaRPr/>
          </a:p>
        </p:txBody>
      </p:sp>
      <p:pic>
        <p:nvPicPr>
          <p:cNvPr id="1396" name="Google Shape;1396;p126"/>
          <p:cNvPicPr preferRelativeResize="0"/>
          <p:nvPr/>
        </p:nvPicPr>
        <p:blipFill>
          <a:blip r:embed="rId4">
            <a:alphaModFix/>
          </a:blip>
          <a:stretch>
            <a:fillRect/>
          </a:stretch>
        </p:blipFill>
        <p:spPr>
          <a:xfrm>
            <a:off x="245800" y="2183875"/>
            <a:ext cx="8534798" cy="2811225"/>
          </a:xfrm>
          <a:prstGeom prst="rect">
            <a:avLst/>
          </a:prstGeom>
          <a:noFill/>
          <a:ln>
            <a:noFill/>
          </a:ln>
        </p:spPr>
      </p:pic>
      <p:cxnSp>
        <p:nvCxnSpPr>
          <p:cNvPr id="1397" name="Google Shape;1397;p126"/>
          <p:cNvCxnSpPr/>
          <p:nvPr/>
        </p:nvCxnSpPr>
        <p:spPr>
          <a:xfrm flipH="1">
            <a:off x="4641525" y="3149875"/>
            <a:ext cx="1058400" cy="583500"/>
          </a:xfrm>
          <a:prstGeom prst="straightConnector1">
            <a:avLst/>
          </a:prstGeom>
          <a:noFill/>
          <a:ln w="28575" cap="flat" cmpd="sng">
            <a:solidFill>
              <a:srgbClr val="FF00FF"/>
            </a:solidFill>
            <a:prstDash val="solid"/>
            <a:round/>
            <a:headEnd type="none" w="med" len="med"/>
            <a:tailEnd type="triangle" w="med" len="med"/>
          </a:ln>
        </p:spPr>
      </p:cxnSp>
      <p:sp>
        <p:nvSpPr>
          <p:cNvPr id="1398" name="Google Shape;1398;p126"/>
          <p:cNvSpPr txBox="1"/>
          <p:nvPr/>
        </p:nvSpPr>
        <p:spPr>
          <a:xfrm>
            <a:off x="5699925" y="2742750"/>
            <a:ext cx="2535600" cy="787200"/>
          </a:xfrm>
          <a:prstGeom prst="rect">
            <a:avLst/>
          </a:prstGeom>
          <a:solidFill>
            <a:schemeClr val="lt1"/>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Change this line to point to your new 2 pft file</a:t>
            </a:r>
            <a:endParaRPr sz="18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335031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4"/>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1172" name="Google Shape;1172;p104"/>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173" name="Google Shape;1173;p104"/>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174" name="Google Shape;1174;p104"/>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1175" name="Google Shape;1175;p104"/>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1176" name="Google Shape;1176;p104"/>
          <p:cNvCxnSpPr>
            <a:stCxn id="1177" idx="3"/>
          </p:cNvCxnSpPr>
          <p:nvPr/>
        </p:nvCxnSpPr>
        <p:spPr>
          <a:xfrm>
            <a:off x="2112750" y="1016975"/>
            <a:ext cx="1473000" cy="1131300"/>
          </a:xfrm>
          <a:prstGeom prst="straightConnector1">
            <a:avLst/>
          </a:prstGeom>
          <a:noFill/>
          <a:ln w="28575" cap="flat" cmpd="sng">
            <a:solidFill>
              <a:schemeClr val="dk2"/>
            </a:solidFill>
            <a:prstDash val="solid"/>
            <a:round/>
            <a:headEnd type="none" w="med" len="med"/>
            <a:tailEnd type="triangle" w="med" len="med"/>
          </a:ln>
        </p:spPr>
      </p:cxnSp>
      <p:cxnSp>
        <p:nvCxnSpPr>
          <p:cNvPr id="1178" name="Google Shape;1178;p104"/>
          <p:cNvCxnSpPr/>
          <p:nvPr/>
        </p:nvCxnSpPr>
        <p:spPr>
          <a:xfrm rot="10800000" flipH="1">
            <a:off x="2848500" y="2538475"/>
            <a:ext cx="572700" cy="139800"/>
          </a:xfrm>
          <a:prstGeom prst="straightConnector1">
            <a:avLst/>
          </a:prstGeom>
          <a:noFill/>
          <a:ln w="28575" cap="flat" cmpd="sng">
            <a:solidFill>
              <a:schemeClr val="dk2"/>
            </a:solidFill>
            <a:prstDash val="solid"/>
            <a:round/>
            <a:headEnd type="none" w="med" len="med"/>
            <a:tailEnd type="triangle" w="med" len="med"/>
          </a:ln>
        </p:spPr>
      </p:cxnSp>
      <p:cxnSp>
        <p:nvCxnSpPr>
          <p:cNvPr id="1179" name="Google Shape;1179;p104"/>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1180" name="Google Shape;1180;p104"/>
          <p:cNvCxnSpPr>
            <a:stCxn id="1174"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1181" name="Google Shape;1181;p104"/>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1182" name="Google Shape;1182;p104"/>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1183" name="Google Shape;1183;p104"/>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1184" name="Google Shape;1184;p104"/>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1185" name="Google Shape;1185;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83</a:t>
            </a:fld>
            <a:endParaRPr/>
          </a:p>
        </p:txBody>
      </p:sp>
      <p:sp>
        <p:nvSpPr>
          <p:cNvPr id="1186" name="Google Shape;1186;p104"/>
          <p:cNvSpPr/>
          <p:nvPr/>
        </p:nvSpPr>
        <p:spPr>
          <a:xfrm>
            <a:off x="44250" y="2582675"/>
            <a:ext cx="28128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77" name="Google Shape;1177;p104"/>
          <p:cNvSpPr/>
          <p:nvPr/>
        </p:nvSpPr>
        <p:spPr>
          <a:xfrm>
            <a:off x="120450" y="296675"/>
            <a:ext cx="1992300" cy="1440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87" name="Google Shape;1187;p104"/>
          <p:cNvSpPr/>
          <p:nvPr/>
        </p:nvSpPr>
        <p:spPr>
          <a:xfrm>
            <a:off x="6292650" y="68075"/>
            <a:ext cx="2628900" cy="1440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2364100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0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208" name="Google Shape;1208;p107"/>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Surface files:</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soil and other land properties</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Domain files: </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sets the domain over which FATES runs</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Climate data:</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solar, precipitation, wind, humidity - minimum 6 hourly frequency</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More information is found in the Read the Docs under </a:t>
            </a:r>
            <a:r>
              <a:rPr lang="en" sz="1800" u="sng" dirty="0">
                <a:solidFill>
                  <a:schemeClr val="hlink"/>
                </a:solidFill>
                <a:latin typeface="Calibri"/>
                <a:ea typeface="Calibri"/>
                <a:cs typeface="Calibri"/>
                <a:sym typeface="Calibri"/>
                <a:hlinkClick r:id="rId3"/>
              </a:rPr>
              <a:t>Setting up FATES at a New Site</a:t>
            </a:r>
            <a:endParaRPr sz="1800" dirty="0">
              <a:solidFill>
                <a:schemeClr val="dk2"/>
              </a:solidFill>
              <a:latin typeface="Calibri"/>
              <a:ea typeface="Calibri"/>
              <a:cs typeface="Calibri"/>
              <a:sym typeface="Calibri"/>
            </a:endParaRPr>
          </a:p>
        </p:txBody>
      </p:sp>
      <p:pic>
        <p:nvPicPr>
          <p:cNvPr id="1209" name="Google Shape;1209;p107"/>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210" name="Google Shape;1210;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366162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0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193" name="Google Shape;1193;p105"/>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Surface files and domain files are located under /sitedata/ followed by your site name.</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Climate data for each site are located in the same directory under CLM1PT_data. </a:t>
            </a:r>
            <a:endParaRPr sz="18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These are .nc files so the easiest way to inspect these is with the NCO  command ncks -m  - this prints the metadata for a file, e.g. </a:t>
            </a: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800" b="1" dirty="0">
                <a:solidFill>
                  <a:schemeClr val="dk2"/>
                </a:solidFill>
                <a:latin typeface="Roboto Mono"/>
                <a:ea typeface="Roboto Mono"/>
                <a:cs typeface="Roboto Mono"/>
                <a:sym typeface="Roboto Mono"/>
              </a:rPr>
              <a:t>ncks -m  domain_bci_fates_tutorial.nc</a:t>
            </a:r>
            <a:endParaRPr sz="1800" b="1" dirty="0">
              <a:solidFill>
                <a:schemeClr val="dk2"/>
              </a:solidFill>
              <a:latin typeface="Roboto Mono"/>
              <a:ea typeface="Roboto Mono"/>
              <a:cs typeface="Roboto Mono"/>
              <a:sym typeface="Roboto Mono"/>
            </a:endParaRPr>
          </a:p>
        </p:txBody>
      </p:sp>
      <p:pic>
        <p:nvPicPr>
          <p:cNvPr id="1194" name="Google Shape;1194;p10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195" name="Google Shape;1195;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1888760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10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01" name="Google Shape;1201;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86</a:t>
            </a:fld>
            <a:endParaRPr/>
          </a:p>
        </p:txBody>
      </p:sp>
      <p:pic>
        <p:nvPicPr>
          <p:cNvPr id="1202" name="Google Shape;1202;p106"/>
          <p:cNvPicPr preferRelativeResize="0"/>
          <p:nvPr/>
        </p:nvPicPr>
        <p:blipFill rotWithShape="1">
          <a:blip r:embed="rId4">
            <a:alphaModFix/>
          </a:blip>
          <a:srcRect r="2056" b="25495"/>
          <a:stretch/>
        </p:blipFill>
        <p:spPr>
          <a:xfrm>
            <a:off x="470200" y="91250"/>
            <a:ext cx="6139100" cy="4861976"/>
          </a:xfrm>
          <a:prstGeom prst="rect">
            <a:avLst/>
          </a:prstGeom>
          <a:noFill/>
          <a:ln>
            <a:noFill/>
          </a:ln>
        </p:spPr>
      </p:pic>
    </p:spTree>
    <p:extLst>
      <p:ext uri="{BB962C8B-B14F-4D97-AF65-F5344CB8AC3E}">
        <p14:creationId xmlns:p14="http://schemas.microsoft.com/office/powerpoint/2010/main" val="21665897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08"/>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sp>
        <p:nvSpPr>
          <p:cNvPr id="1216" name="Google Shape;1216;p108"/>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At BCI we have local climate forcing data from a nearby tower</a:t>
            </a:r>
            <a:endParaRPr sz="1800" dirty="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r>
              <a:rPr lang="en" sz="1800" dirty="0">
                <a:solidFill>
                  <a:schemeClr val="dk2"/>
                </a:solidFill>
                <a:latin typeface="Calibri"/>
                <a:ea typeface="Calibri"/>
                <a:cs typeface="Calibri"/>
                <a:sym typeface="Calibri"/>
              </a:rPr>
              <a:t>See </a:t>
            </a:r>
            <a:r>
              <a:rPr lang="en" sz="1800" u="sng" dirty="0">
                <a:solidFill>
                  <a:schemeClr val="hlink"/>
                </a:solidFill>
                <a:latin typeface="Calibri"/>
                <a:ea typeface="Calibri"/>
                <a:cs typeface="Calibri"/>
                <a:sym typeface="Calibri"/>
                <a:hlinkClick r:id="rId3"/>
              </a:rPr>
              <a:t>Faybishenko et al.</a:t>
            </a:r>
            <a:endParaRPr sz="1800" dirty="0">
              <a:solidFill>
                <a:schemeClr val="dk2"/>
              </a:solidFill>
              <a:latin typeface="Calibri"/>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For other sites we are using global reanalysis products from the </a:t>
            </a:r>
            <a:r>
              <a:rPr lang="en" sz="1800" u="sng" dirty="0">
                <a:solidFill>
                  <a:schemeClr val="hlink"/>
                </a:solidFill>
                <a:latin typeface="Calibri"/>
                <a:ea typeface="Calibri"/>
                <a:cs typeface="Calibri"/>
                <a:sym typeface="Calibri"/>
                <a:hlinkClick r:id="rId4"/>
              </a:rPr>
              <a:t>Global Soil Wetness Project (GSWP3)</a:t>
            </a:r>
            <a:endParaRPr sz="1800" dirty="0">
              <a:solidFill>
                <a:schemeClr val="dk2"/>
              </a:solidFill>
              <a:latin typeface="Calibri"/>
              <a:ea typeface="Calibri"/>
              <a:cs typeface="Calibri"/>
              <a:sym typeface="Calibri"/>
            </a:endParaRPr>
          </a:p>
        </p:txBody>
      </p:sp>
      <p:pic>
        <p:nvPicPr>
          <p:cNvPr id="1217" name="Google Shape;1217;p108"/>
          <p:cNvPicPr preferRelativeResize="0"/>
          <p:nvPr/>
        </p:nvPicPr>
        <p:blipFill>
          <a:blip r:embed="rId5">
            <a:alphaModFix/>
          </a:blip>
          <a:stretch>
            <a:fillRect/>
          </a:stretch>
        </p:blipFill>
        <p:spPr>
          <a:xfrm>
            <a:off x="8534100" y="0"/>
            <a:ext cx="609900" cy="698425"/>
          </a:xfrm>
          <a:prstGeom prst="rect">
            <a:avLst/>
          </a:prstGeom>
          <a:noFill/>
          <a:ln>
            <a:noFill/>
          </a:ln>
        </p:spPr>
      </p:pic>
      <p:sp>
        <p:nvSpPr>
          <p:cNvPr id="1218" name="Google Shape;1218;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226757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E352EF40-9E93-3649-78CE-9C28CBCC11AA}"/>
            </a:ext>
          </a:extLst>
        </p:cNvPr>
        <p:cNvGrpSpPr/>
        <p:nvPr/>
      </p:nvGrpSpPr>
      <p:grpSpPr>
        <a:xfrm>
          <a:off x="0" y="0"/>
          <a:ext cx="0" cy="0"/>
          <a:chOff x="0" y="0"/>
          <a:chExt cx="0" cy="0"/>
        </a:xfrm>
      </p:grpSpPr>
      <p:sp>
        <p:nvSpPr>
          <p:cNvPr id="1384" name="Google Shape;1384;p125">
            <a:extLst>
              <a:ext uri="{FF2B5EF4-FFF2-40B4-BE49-F238E27FC236}">
                <a16:creationId xmlns:a16="http://schemas.microsoft.com/office/drawing/2014/main" id="{A858912B-1D61-70D4-AB8C-9F1E234CF698}"/>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a new run</a:t>
            </a:r>
            <a:endParaRPr b="1">
              <a:solidFill>
                <a:srgbClr val="31859B"/>
              </a:solidFill>
            </a:endParaRPr>
          </a:p>
        </p:txBody>
      </p:sp>
      <p:pic>
        <p:nvPicPr>
          <p:cNvPr id="1385" name="Google Shape;1385;p125">
            <a:extLst>
              <a:ext uri="{FF2B5EF4-FFF2-40B4-BE49-F238E27FC236}">
                <a16:creationId xmlns:a16="http://schemas.microsoft.com/office/drawing/2014/main" id="{0066B71E-489B-8401-1DE4-FF72C468BE7F}"/>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a:extLst>
              <a:ext uri="{FF2B5EF4-FFF2-40B4-BE49-F238E27FC236}">
                <a16:creationId xmlns:a16="http://schemas.microsoft.com/office/drawing/2014/main" id="{F05637F8-E48A-333A-319A-4C5E5BCB7A9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88</a:t>
            </a:fld>
            <a:endParaRPr/>
          </a:p>
        </p:txBody>
      </p:sp>
      <p:sp>
        <p:nvSpPr>
          <p:cNvPr id="1387" name="Google Shape;1387;p125">
            <a:extLst>
              <a:ext uri="{FF2B5EF4-FFF2-40B4-BE49-F238E27FC236}">
                <a16:creationId xmlns:a16="http://schemas.microsoft.com/office/drawing/2014/main" id="{38D3AEE1-89B0-16E2-CACB-8DE2B6F9CF56}"/>
              </a:ext>
            </a:extLst>
          </p:cNvPr>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SITE </a:t>
            </a:r>
            <a:r>
              <a:rPr lang="en" sz="1800" dirty="0">
                <a:solidFill>
                  <a:schemeClr val="dk2"/>
                </a:solidFill>
                <a:latin typeface="Calibri"/>
                <a:ea typeface="Calibri"/>
                <a:cs typeface="Calibri"/>
                <a:sym typeface="Calibri"/>
              </a:rPr>
              <a:t>-  this automatically updates TAG as well.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do not have inventory data, then change  </a:t>
            </a:r>
            <a:r>
              <a:rPr lang="en" sz="1800" dirty="0">
                <a:solidFill>
                  <a:schemeClr val="dk2"/>
                </a:solidFill>
                <a:latin typeface="Courier New"/>
                <a:ea typeface="Courier New"/>
                <a:cs typeface="Courier New"/>
                <a:sym typeface="Courier New"/>
              </a:rPr>
              <a:t>use_fates_inventory_init</a:t>
            </a:r>
            <a:r>
              <a:rPr lang="en" sz="1800" dirty="0">
                <a:solidFill>
                  <a:schemeClr val="dk2"/>
                </a:solidFill>
                <a:latin typeface="Calibri"/>
                <a:ea typeface="Calibri"/>
                <a:cs typeface="Calibri"/>
                <a:sym typeface="Calibri"/>
              </a:rPr>
              <a:t> to .false.</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choose a site from the following list, the climate domain and surface data is provided in the tutorial and it should run without a problem</a:t>
            </a:r>
          </a:p>
          <a:p>
            <a:pPr marL="457200" lvl="0" indent="-342900" algn="l" rtl="0">
              <a:spcBef>
                <a:spcPts val="0"/>
              </a:spcBef>
              <a:spcAft>
                <a:spcPts val="0"/>
              </a:spcAft>
              <a:buClr>
                <a:schemeClr val="dk2"/>
              </a:buClr>
              <a:buSzPts val="1800"/>
              <a:buFont typeface="Calibri"/>
              <a:buAutoNum type="arabicPeriod"/>
            </a:pPr>
            <a:endParaRPr lang="en-US"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user_nl_elm</a:t>
            </a:r>
            <a:endParaRPr sz="1800" dirty="0">
              <a:solidFill>
                <a:schemeClr val="dk2"/>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35E8689-AFF6-AC67-724E-C92B3972E9B9}"/>
              </a:ext>
            </a:extLst>
          </p:cNvPr>
          <p:cNvPicPr>
            <a:picLocks noChangeAspect="1"/>
          </p:cNvPicPr>
          <p:nvPr/>
        </p:nvPicPr>
        <p:blipFill>
          <a:blip r:embed="rId4"/>
          <a:stretch>
            <a:fillRect/>
          </a:stretch>
        </p:blipFill>
        <p:spPr>
          <a:xfrm>
            <a:off x="66525" y="2903242"/>
            <a:ext cx="8772525" cy="352425"/>
          </a:xfrm>
          <a:prstGeom prst="rect">
            <a:avLst/>
          </a:prstGeom>
        </p:spPr>
      </p:pic>
    </p:spTree>
    <p:extLst>
      <p:ext uri="{BB962C8B-B14F-4D97-AF65-F5344CB8AC3E}">
        <p14:creationId xmlns:p14="http://schemas.microsoft.com/office/powerpoint/2010/main" val="810599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14"/>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Setting up FATES at a new site</a:t>
            </a:r>
            <a:endParaRPr b="1">
              <a:solidFill>
                <a:srgbClr val="31859B"/>
              </a:solidFill>
            </a:endParaRPr>
          </a:p>
        </p:txBody>
      </p:sp>
      <p:pic>
        <p:nvPicPr>
          <p:cNvPr id="1282" name="Google Shape;1282;p114"/>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283" name="Google Shape;1283;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89</a:t>
            </a:fld>
            <a:endParaRPr/>
          </a:p>
        </p:txBody>
      </p:sp>
      <p:pic>
        <p:nvPicPr>
          <p:cNvPr id="1284" name="Google Shape;1284;p114"/>
          <p:cNvPicPr preferRelativeResize="0"/>
          <p:nvPr/>
        </p:nvPicPr>
        <p:blipFill>
          <a:blip r:embed="rId4">
            <a:alphaModFix/>
          </a:blip>
          <a:stretch>
            <a:fillRect/>
          </a:stretch>
        </p:blipFill>
        <p:spPr>
          <a:xfrm>
            <a:off x="173800" y="653845"/>
            <a:ext cx="5529475" cy="2527475"/>
          </a:xfrm>
          <a:prstGeom prst="rect">
            <a:avLst/>
          </a:prstGeom>
          <a:noFill/>
          <a:ln>
            <a:noFill/>
          </a:ln>
        </p:spPr>
      </p:pic>
      <p:cxnSp>
        <p:nvCxnSpPr>
          <p:cNvPr id="1285" name="Google Shape;1285;p114"/>
          <p:cNvCxnSpPr/>
          <p:nvPr/>
        </p:nvCxnSpPr>
        <p:spPr>
          <a:xfrm flipH="1">
            <a:off x="1010025" y="1145375"/>
            <a:ext cx="5373300" cy="404100"/>
          </a:xfrm>
          <a:prstGeom prst="straightConnector1">
            <a:avLst/>
          </a:prstGeom>
          <a:noFill/>
          <a:ln w="28575" cap="flat" cmpd="sng">
            <a:solidFill>
              <a:srgbClr val="FF00FF"/>
            </a:solidFill>
            <a:prstDash val="solid"/>
            <a:round/>
            <a:headEnd type="none" w="med" len="med"/>
            <a:tailEnd type="triangle" w="med" len="med"/>
          </a:ln>
        </p:spPr>
      </p:cxnSp>
      <p:sp>
        <p:nvSpPr>
          <p:cNvPr id="1286" name="Google Shape;1286;p114"/>
          <p:cNvSpPr txBox="1"/>
          <p:nvPr/>
        </p:nvSpPr>
        <p:spPr>
          <a:xfrm>
            <a:off x="6356400" y="801975"/>
            <a:ext cx="2625900" cy="14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Change SITE to your site name. </a:t>
            </a:r>
            <a:endParaRPr sz="1800">
              <a:solidFill>
                <a:schemeClr val="dk2"/>
              </a:solidFill>
              <a:latin typeface="Calibri"/>
              <a:ea typeface="Calibri"/>
              <a:cs typeface="Calibri"/>
              <a:sym typeface="Calibri"/>
            </a:endParaRPr>
          </a:p>
        </p:txBody>
      </p:sp>
      <p:pic>
        <p:nvPicPr>
          <p:cNvPr id="1287" name="Google Shape;1287;p114"/>
          <p:cNvPicPr preferRelativeResize="0"/>
          <p:nvPr/>
        </p:nvPicPr>
        <p:blipFill>
          <a:blip r:embed="rId5">
            <a:alphaModFix/>
          </a:blip>
          <a:stretch>
            <a:fillRect/>
          </a:stretch>
        </p:blipFill>
        <p:spPr>
          <a:xfrm>
            <a:off x="128975" y="3358575"/>
            <a:ext cx="5481024" cy="1179625"/>
          </a:xfrm>
          <a:prstGeom prst="rect">
            <a:avLst/>
          </a:prstGeom>
          <a:noFill/>
          <a:ln>
            <a:noFill/>
          </a:ln>
        </p:spPr>
      </p:pic>
      <p:sp>
        <p:nvSpPr>
          <p:cNvPr id="1288" name="Google Shape;1288;p114"/>
          <p:cNvSpPr txBox="1"/>
          <p:nvPr/>
        </p:nvSpPr>
        <p:spPr>
          <a:xfrm>
            <a:off x="5739450" y="3288300"/>
            <a:ext cx="2817300" cy="17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alibri"/>
                <a:ea typeface="Calibri"/>
                <a:cs typeface="Calibri"/>
                <a:sym typeface="Calibri"/>
              </a:rPr>
              <a:t>Run the new script to see if FATES runs at your site</a:t>
            </a:r>
            <a:endParaRPr sz="180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15969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p:nvPr/>
        </p:nvSpPr>
        <p:spPr>
          <a:xfrm>
            <a:off x="213375" y="347897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DEMOGRAPHIC VEGETATION MODEL</a:t>
            </a:r>
            <a:endParaRPr sz="1200" b="1">
              <a:solidFill>
                <a:schemeClr val="dk2"/>
              </a:solidFill>
              <a:latin typeface="Josefin Sans"/>
              <a:ea typeface="Josefin Sans"/>
              <a:cs typeface="Josefin Sans"/>
              <a:sym typeface="Josefin Sans"/>
            </a:endParaRPr>
          </a:p>
        </p:txBody>
      </p:sp>
      <p:sp>
        <p:nvSpPr>
          <p:cNvPr id="171" name="Google Shape;171;p30"/>
          <p:cNvSpPr/>
          <p:nvPr/>
        </p:nvSpPr>
        <p:spPr>
          <a:xfrm>
            <a:off x="213375" y="76567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Josefin Sans"/>
                <a:ea typeface="Josefin Sans"/>
                <a:cs typeface="Josefin Sans"/>
                <a:sym typeface="Josefin Sans"/>
              </a:rPr>
              <a:t>EARTH SYSTEM MODEL</a:t>
            </a:r>
            <a:endParaRPr sz="1200" b="1">
              <a:solidFill>
                <a:schemeClr val="dk2"/>
              </a:solidFill>
              <a:latin typeface="Josefin Sans"/>
              <a:ea typeface="Josefin Sans"/>
              <a:cs typeface="Josefin Sans"/>
              <a:sym typeface="Josefin Sans"/>
            </a:endParaRPr>
          </a:p>
          <a:p>
            <a:pPr marL="0" lvl="0" indent="0" algn="ctr" rtl="0">
              <a:spcBef>
                <a:spcPts val="0"/>
              </a:spcBef>
              <a:spcAft>
                <a:spcPts val="0"/>
              </a:spcAft>
              <a:buNone/>
            </a:pPr>
            <a:r>
              <a:rPr lang="en" b="1">
                <a:solidFill>
                  <a:schemeClr val="dk2"/>
                </a:solidFill>
                <a:latin typeface="Josefin Sans"/>
                <a:ea typeface="Josefin Sans"/>
                <a:cs typeface="Josefin Sans"/>
                <a:sym typeface="Josefin Sans"/>
              </a:rPr>
              <a:t>(Ocean, atmosphere, land, ice, human)</a:t>
            </a:r>
            <a:endParaRPr b="1">
              <a:solidFill>
                <a:schemeClr val="dk2"/>
              </a:solidFill>
              <a:latin typeface="Josefin Sans"/>
              <a:ea typeface="Josefin Sans"/>
              <a:cs typeface="Josefin Sans"/>
              <a:sym typeface="Josefin Sans"/>
            </a:endParaRPr>
          </a:p>
        </p:txBody>
      </p:sp>
      <p:sp>
        <p:nvSpPr>
          <p:cNvPr id="172" name="Google Shape;172;p30"/>
          <p:cNvSpPr/>
          <p:nvPr/>
        </p:nvSpPr>
        <p:spPr>
          <a:xfrm>
            <a:off x="3583013" y="3246500"/>
            <a:ext cx="1813200" cy="1386000"/>
          </a:xfrm>
          <a:prstGeom prst="ellipse">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FATES</a:t>
            </a:r>
            <a:endParaRPr>
              <a:latin typeface="Josefin Sans Light"/>
              <a:ea typeface="Josefin Sans Light"/>
              <a:cs typeface="Josefin Sans Light"/>
              <a:sym typeface="Josefin Sans Light"/>
            </a:endParaRPr>
          </a:p>
        </p:txBody>
      </p:sp>
      <p:sp>
        <p:nvSpPr>
          <p:cNvPr id="173" name="Google Shape;173;p30"/>
          <p:cNvSpPr/>
          <p:nvPr/>
        </p:nvSpPr>
        <p:spPr>
          <a:xfrm>
            <a:off x="6307863" y="613275"/>
            <a:ext cx="1813200" cy="1386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E3SM</a:t>
            </a:r>
            <a:endParaRPr>
              <a:latin typeface="Josefin Sans Light"/>
              <a:ea typeface="Josefin Sans Light"/>
              <a:cs typeface="Josefin Sans Light"/>
              <a:sym typeface="Josefin Sans Light"/>
            </a:endParaRPr>
          </a:p>
        </p:txBody>
      </p:sp>
      <p:sp>
        <p:nvSpPr>
          <p:cNvPr id="174" name="Google Shape;174;p30"/>
          <p:cNvSpPr/>
          <p:nvPr/>
        </p:nvSpPr>
        <p:spPr>
          <a:xfrm>
            <a:off x="1022938" y="613275"/>
            <a:ext cx="1813200" cy="1386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Josefin Sans Light"/>
                <a:ea typeface="Josefin Sans Light"/>
                <a:cs typeface="Josefin Sans Light"/>
                <a:sym typeface="Josefin Sans Light"/>
              </a:rPr>
              <a:t>CESM</a:t>
            </a:r>
            <a:br>
              <a:rPr lang="en" dirty="0">
                <a:latin typeface="Josefin Sans Light"/>
                <a:ea typeface="Josefin Sans Light"/>
                <a:cs typeface="Josefin Sans Light"/>
                <a:sym typeface="Josefin Sans Light"/>
              </a:rPr>
            </a:br>
            <a:r>
              <a:rPr lang="en" dirty="0">
                <a:latin typeface="Josefin Sans Light"/>
                <a:ea typeface="Josefin Sans Light"/>
                <a:cs typeface="Josefin Sans Light"/>
                <a:sym typeface="Josefin Sans Light"/>
              </a:rPr>
              <a:t>NorESM</a:t>
            </a:r>
            <a:endParaRPr dirty="0">
              <a:latin typeface="Josefin Sans Light"/>
              <a:ea typeface="Josefin Sans Light"/>
              <a:cs typeface="Josefin Sans Light"/>
              <a:sym typeface="Josefin Sans Light"/>
            </a:endParaRPr>
          </a:p>
        </p:txBody>
      </p:sp>
      <p:sp>
        <p:nvSpPr>
          <p:cNvPr id="175" name="Google Shape;175;p30"/>
          <p:cNvSpPr/>
          <p:nvPr/>
        </p:nvSpPr>
        <p:spPr>
          <a:xfrm>
            <a:off x="213375" y="2108725"/>
            <a:ext cx="8770200" cy="1055400"/>
          </a:xfrm>
          <a:prstGeom prst="rect">
            <a:avLst/>
          </a:prstGeom>
          <a:solidFill>
            <a:srgbClr val="EEEEEE">
              <a:alpha val="526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LAND SURFACE MODEL</a:t>
            </a:r>
            <a:endParaRPr sz="1200" b="1">
              <a:solidFill>
                <a:schemeClr val="dk2"/>
              </a:solidFill>
              <a:latin typeface="Josefin Sans"/>
              <a:ea typeface="Josefin Sans"/>
              <a:cs typeface="Josefin Sans"/>
              <a:sym typeface="Josefin Sans"/>
            </a:endParaRPr>
          </a:p>
          <a:p>
            <a:pPr marL="0" lvl="0" indent="0" algn="l" rtl="0">
              <a:spcBef>
                <a:spcPts val="0"/>
              </a:spcBef>
              <a:spcAft>
                <a:spcPts val="0"/>
              </a:spcAft>
              <a:buNone/>
            </a:pPr>
            <a:r>
              <a:rPr lang="en" sz="1200" b="1">
                <a:solidFill>
                  <a:schemeClr val="dk2"/>
                </a:solidFill>
                <a:latin typeface="Josefin Sans"/>
                <a:ea typeface="Josefin Sans"/>
                <a:cs typeface="Josefin Sans"/>
                <a:sym typeface="Josefin Sans"/>
              </a:rPr>
              <a:t>(Host Land Model)</a:t>
            </a:r>
            <a:endParaRPr sz="1200" b="1">
              <a:solidFill>
                <a:schemeClr val="dk2"/>
              </a:solidFill>
              <a:latin typeface="Josefin Sans"/>
              <a:ea typeface="Josefin Sans"/>
              <a:cs typeface="Josefin Sans"/>
              <a:sym typeface="Josefin Sans"/>
            </a:endParaRPr>
          </a:p>
        </p:txBody>
      </p:sp>
      <p:sp>
        <p:nvSpPr>
          <p:cNvPr id="176" name="Google Shape;176;p30"/>
          <p:cNvSpPr/>
          <p:nvPr/>
        </p:nvSpPr>
        <p:spPr>
          <a:xfrm>
            <a:off x="2441038" y="1957025"/>
            <a:ext cx="1813200" cy="1386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CLM</a:t>
            </a:r>
            <a:endParaRPr>
              <a:latin typeface="Josefin Sans Light"/>
              <a:ea typeface="Josefin Sans Light"/>
              <a:cs typeface="Josefin Sans Light"/>
              <a:sym typeface="Josefin Sans Light"/>
            </a:endParaRPr>
          </a:p>
        </p:txBody>
      </p:sp>
      <p:sp>
        <p:nvSpPr>
          <p:cNvPr id="177" name="Google Shape;177;p30"/>
          <p:cNvSpPr/>
          <p:nvPr/>
        </p:nvSpPr>
        <p:spPr>
          <a:xfrm>
            <a:off x="4802313" y="1957025"/>
            <a:ext cx="1813200" cy="1386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Josefin Sans Light"/>
                <a:ea typeface="Josefin Sans Light"/>
                <a:cs typeface="Josefin Sans Light"/>
                <a:sym typeface="Josefin Sans Light"/>
              </a:rPr>
              <a:t>ELM</a:t>
            </a:r>
            <a:endParaRPr>
              <a:latin typeface="Josefin Sans Light"/>
              <a:ea typeface="Josefin Sans Light"/>
              <a:cs typeface="Josefin Sans Light"/>
              <a:sym typeface="Josefin Sans Light"/>
            </a:endParaRPr>
          </a:p>
        </p:txBody>
      </p:sp>
      <p:sp>
        <p:nvSpPr>
          <p:cNvPr id="178" name="Google Shape;178;p30"/>
          <p:cNvSpPr txBox="1">
            <a:spLocks noGrp="1"/>
          </p:cNvSpPr>
          <p:nvPr>
            <p:ph type="title" idx="4294967295"/>
          </p:nvPr>
        </p:nvSpPr>
        <p:spPr>
          <a:xfrm>
            <a:off x="27650" y="58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1859B"/>
                </a:solidFill>
              </a:rPr>
              <a:t>Model Hierarchy</a:t>
            </a:r>
            <a:endParaRPr b="1">
              <a:solidFill>
                <a:srgbClr val="31859B"/>
              </a:solidFill>
            </a:endParaRPr>
          </a:p>
        </p:txBody>
      </p:sp>
      <p:pic>
        <p:nvPicPr>
          <p:cNvPr id="179" name="Google Shape;179;p3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80" name="Google Shape;18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109"/>
          <p:cNvPicPr preferRelativeResize="0"/>
          <p:nvPr/>
        </p:nvPicPr>
        <p:blipFill>
          <a:blip r:embed="rId3">
            <a:alphaModFix/>
          </a:blip>
          <a:stretch>
            <a:fillRect/>
          </a:stretch>
        </p:blipFill>
        <p:spPr>
          <a:xfrm>
            <a:off x="3433375" y="1329675"/>
            <a:ext cx="1684050" cy="1928475"/>
          </a:xfrm>
          <a:prstGeom prst="rect">
            <a:avLst/>
          </a:prstGeom>
          <a:noFill/>
          <a:ln>
            <a:noFill/>
          </a:ln>
        </p:spPr>
      </p:pic>
      <p:sp>
        <p:nvSpPr>
          <p:cNvPr id="1224" name="Google Shape;1224;p109"/>
          <p:cNvSpPr txBox="1"/>
          <p:nvPr/>
        </p:nvSpPr>
        <p:spPr>
          <a:xfrm>
            <a:off x="141975" y="219275"/>
            <a:ext cx="1970700" cy="17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Surface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soils and other land characteristics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225" name="Google Shape;1225;p109"/>
          <p:cNvSpPr txBox="1"/>
          <p:nvPr/>
        </p:nvSpPr>
        <p:spPr>
          <a:xfrm>
            <a:off x="54300" y="2525825"/>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Domain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Information on where FATES should run (lat, lon)</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a:solidFill>
                <a:schemeClr val="dk2"/>
              </a:solidFill>
              <a:latin typeface="Calibri"/>
              <a:ea typeface="Calibri"/>
              <a:cs typeface="Calibri"/>
              <a:sym typeface="Calibri"/>
            </a:endParaRPr>
          </a:p>
        </p:txBody>
      </p:sp>
      <p:sp>
        <p:nvSpPr>
          <p:cNvPr id="1226" name="Google Shape;1226;p109"/>
          <p:cNvSpPr txBox="1"/>
          <p:nvPr/>
        </p:nvSpPr>
        <p:spPr>
          <a:xfrm>
            <a:off x="6280150" y="0"/>
            <a:ext cx="28128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Climate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Solar, precipitation, wind, temperature through time</a:t>
            </a:r>
            <a:endParaRPr sz="1800">
              <a:solidFill>
                <a:schemeClr val="dk2"/>
              </a:solidFill>
              <a:latin typeface="Calibri"/>
              <a:ea typeface="Calibri"/>
              <a:cs typeface="Calibri"/>
              <a:sym typeface="Calibri"/>
            </a:endParaRPr>
          </a:p>
        </p:txBody>
      </p:sp>
      <p:sp>
        <p:nvSpPr>
          <p:cNvPr id="1227" name="Google Shape;1227;p109"/>
          <p:cNvSpPr txBox="1"/>
          <p:nvPr/>
        </p:nvSpPr>
        <p:spPr>
          <a:xfrm>
            <a:off x="6521250" y="2632100"/>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Parameter file</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PFT and site level parameters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800" b="1">
              <a:solidFill>
                <a:schemeClr val="dk2"/>
              </a:solidFill>
              <a:latin typeface="Calibri"/>
              <a:ea typeface="Calibri"/>
              <a:cs typeface="Calibri"/>
              <a:sym typeface="Calibri"/>
            </a:endParaRPr>
          </a:p>
        </p:txBody>
      </p:sp>
      <p:cxnSp>
        <p:nvCxnSpPr>
          <p:cNvPr id="1228" name="Google Shape;1228;p109"/>
          <p:cNvCxnSpPr/>
          <p:nvPr/>
        </p:nvCxnSpPr>
        <p:spPr>
          <a:xfrm rot="10800000" flipH="1">
            <a:off x="2848500" y="2538475"/>
            <a:ext cx="572700" cy="139800"/>
          </a:xfrm>
          <a:prstGeom prst="straightConnector1">
            <a:avLst/>
          </a:prstGeom>
          <a:noFill/>
          <a:ln w="28575" cap="flat" cmpd="sng">
            <a:solidFill>
              <a:schemeClr val="dk2"/>
            </a:solidFill>
            <a:prstDash val="solid"/>
            <a:round/>
            <a:headEnd type="none" w="med" len="med"/>
            <a:tailEnd type="triangle" w="med" len="med"/>
          </a:ln>
        </p:spPr>
      </p:cxnSp>
      <p:cxnSp>
        <p:nvCxnSpPr>
          <p:cNvPr id="1229" name="Google Shape;1229;p109"/>
          <p:cNvCxnSpPr/>
          <p:nvPr/>
        </p:nvCxnSpPr>
        <p:spPr>
          <a:xfrm rot="10800000">
            <a:off x="5143650" y="2549975"/>
            <a:ext cx="1377600" cy="390300"/>
          </a:xfrm>
          <a:prstGeom prst="straightConnector1">
            <a:avLst/>
          </a:prstGeom>
          <a:noFill/>
          <a:ln w="28575" cap="flat" cmpd="sng">
            <a:solidFill>
              <a:schemeClr val="dk2"/>
            </a:solidFill>
            <a:prstDash val="solid"/>
            <a:round/>
            <a:headEnd type="none" w="med" len="med"/>
            <a:tailEnd type="triangle" w="med" len="med"/>
          </a:ln>
        </p:spPr>
      </p:cxnSp>
      <p:cxnSp>
        <p:nvCxnSpPr>
          <p:cNvPr id="1230" name="Google Shape;1230;p109"/>
          <p:cNvCxnSpPr>
            <a:stCxn id="1226" idx="1"/>
          </p:cNvCxnSpPr>
          <p:nvPr/>
        </p:nvCxnSpPr>
        <p:spPr>
          <a:xfrm flipH="1">
            <a:off x="4848250" y="539550"/>
            <a:ext cx="1431900" cy="1608600"/>
          </a:xfrm>
          <a:prstGeom prst="straightConnector1">
            <a:avLst/>
          </a:prstGeom>
          <a:noFill/>
          <a:ln w="28575" cap="flat" cmpd="sng">
            <a:solidFill>
              <a:schemeClr val="dk2"/>
            </a:solidFill>
            <a:prstDash val="solid"/>
            <a:round/>
            <a:headEnd type="none" w="med" len="med"/>
            <a:tailEnd type="triangle" w="med" len="med"/>
          </a:ln>
        </p:spPr>
      </p:cxnSp>
      <p:cxnSp>
        <p:nvCxnSpPr>
          <p:cNvPr id="1231" name="Google Shape;1231;p109"/>
          <p:cNvCxnSpPr/>
          <p:nvPr/>
        </p:nvCxnSpPr>
        <p:spPr>
          <a:xfrm rot="10800000">
            <a:off x="4672550" y="3319075"/>
            <a:ext cx="218400" cy="413400"/>
          </a:xfrm>
          <a:prstGeom prst="straightConnector1">
            <a:avLst/>
          </a:prstGeom>
          <a:noFill/>
          <a:ln w="28575" cap="flat" cmpd="sng">
            <a:solidFill>
              <a:schemeClr val="dk2"/>
            </a:solidFill>
            <a:prstDash val="solid"/>
            <a:round/>
            <a:headEnd type="none" w="med" len="med"/>
            <a:tailEnd type="triangle" w="med" len="med"/>
          </a:ln>
        </p:spPr>
      </p:cxnSp>
      <p:sp>
        <p:nvSpPr>
          <p:cNvPr id="1232" name="Google Shape;1232;p109"/>
          <p:cNvSpPr txBox="1"/>
          <p:nvPr/>
        </p:nvSpPr>
        <p:spPr>
          <a:xfrm>
            <a:off x="4020850" y="3793400"/>
            <a:ext cx="30867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Inventory initialization data</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Data on tree size distributions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cxnSp>
        <p:nvCxnSpPr>
          <p:cNvPr id="1233" name="Google Shape;1233;p109"/>
          <p:cNvCxnSpPr/>
          <p:nvPr/>
        </p:nvCxnSpPr>
        <p:spPr>
          <a:xfrm>
            <a:off x="4020850" y="1031150"/>
            <a:ext cx="174300" cy="393600"/>
          </a:xfrm>
          <a:prstGeom prst="straightConnector1">
            <a:avLst/>
          </a:prstGeom>
          <a:noFill/>
          <a:ln w="28575" cap="flat" cmpd="sng">
            <a:solidFill>
              <a:schemeClr val="dk2"/>
            </a:solidFill>
            <a:prstDash val="solid"/>
            <a:round/>
            <a:headEnd type="none" w="med" len="med"/>
            <a:tailEnd type="triangle" w="med" len="med"/>
          </a:ln>
        </p:spPr>
      </p:cxnSp>
      <p:sp>
        <p:nvSpPr>
          <p:cNvPr id="1234" name="Google Shape;1234;p109"/>
          <p:cNvSpPr txBox="1"/>
          <p:nvPr/>
        </p:nvSpPr>
        <p:spPr>
          <a:xfrm>
            <a:off x="3023938" y="219275"/>
            <a:ext cx="2502900" cy="10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Calibri"/>
                <a:ea typeface="Calibri"/>
                <a:cs typeface="Calibri"/>
                <a:sym typeface="Calibri"/>
              </a:rPr>
              <a:t>Host Land Model</a:t>
            </a:r>
            <a:endParaRPr sz="2500" b="1">
              <a:solidFill>
                <a:schemeClr val="dk2"/>
              </a:solidFill>
              <a:latin typeface="Calibri"/>
              <a:ea typeface="Calibri"/>
              <a:cs typeface="Calibri"/>
              <a:sym typeface="Calibri"/>
            </a:endParaRPr>
          </a:p>
          <a:p>
            <a:pPr marL="0" lvl="0" indent="0" algn="l" rtl="0">
              <a:spcBef>
                <a:spcPts val="0"/>
              </a:spcBef>
              <a:spcAft>
                <a:spcPts val="0"/>
              </a:spcAft>
              <a:buNone/>
            </a:pPr>
            <a:r>
              <a:rPr lang="en" sz="1800">
                <a:solidFill>
                  <a:schemeClr val="dk2"/>
                </a:solidFill>
                <a:latin typeface="Calibri"/>
                <a:ea typeface="Calibri"/>
                <a:cs typeface="Calibri"/>
                <a:sym typeface="Calibri"/>
              </a:rPr>
              <a:t>Runs FATES</a:t>
            </a:r>
            <a:endParaRPr sz="1800">
              <a:solidFill>
                <a:schemeClr val="dk2"/>
              </a:solidFill>
              <a:latin typeface="Calibri"/>
              <a:ea typeface="Calibri"/>
              <a:cs typeface="Calibri"/>
              <a:sym typeface="Calibri"/>
            </a:endParaRPr>
          </a:p>
          <a:p>
            <a:pPr marL="0" lvl="0" indent="0" algn="l" rtl="0">
              <a:spcBef>
                <a:spcPts val="0"/>
              </a:spcBef>
              <a:spcAft>
                <a:spcPts val="0"/>
              </a:spcAft>
              <a:buNone/>
            </a:pPr>
            <a:endParaRPr sz="1600">
              <a:solidFill>
                <a:schemeClr val="dk2"/>
              </a:solidFill>
              <a:latin typeface="Calibri"/>
              <a:ea typeface="Calibri"/>
              <a:cs typeface="Calibri"/>
              <a:sym typeface="Calibri"/>
            </a:endParaRPr>
          </a:p>
        </p:txBody>
      </p:sp>
      <p:sp>
        <p:nvSpPr>
          <p:cNvPr id="1235" name="Google Shape;1235;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90</a:t>
            </a:fld>
            <a:endParaRPr/>
          </a:p>
        </p:txBody>
      </p:sp>
      <p:sp>
        <p:nvSpPr>
          <p:cNvPr id="1236" name="Google Shape;1236;p109"/>
          <p:cNvSpPr/>
          <p:nvPr/>
        </p:nvSpPr>
        <p:spPr>
          <a:xfrm>
            <a:off x="3930450" y="3878075"/>
            <a:ext cx="3123600" cy="11346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237" name="Google Shape;1237;p109"/>
          <p:cNvCxnSpPr>
            <a:stCxn id="1238" idx="3"/>
          </p:cNvCxnSpPr>
          <p:nvPr/>
        </p:nvCxnSpPr>
        <p:spPr>
          <a:xfrm>
            <a:off x="2112750" y="940775"/>
            <a:ext cx="1473000" cy="11313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02315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10"/>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Inventory initialisation</a:t>
            </a:r>
            <a:endParaRPr b="1" dirty="0">
              <a:solidFill>
                <a:srgbClr val="31859B"/>
              </a:solidFill>
            </a:endParaRPr>
          </a:p>
        </p:txBody>
      </p:sp>
      <p:sp>
        <p:nvSpPr>
          <p:cNvPr id="1244" name="Google Shape;1244;p110"/>
          <p:cNvSpPr txBox="1"/>
          <p:nvPr/>
        </p:nvSpPr>
        <p:spPr>
          <a:xfrm>
            <a:off x="252625" y="758900"/>
            <a:ext cx="7623300" cy="41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Inventory data requires intensive field campaign and is not available for all sites </a:t>
            </a:r>
          </a:p>
          <a:p>
            <a:pPr marL="457200" lvl="0" indent="-342900" algn="l" rtl="0">
              <a:lnSpc>
                <a:spcPct val="115000"/>
              </a:lnSpc>
              <a:spcBef>
                <a:spcPts val="0"/>
              </a:spcBef>
              <a:spcAft>
                <a:spcPts val="0"/>
              </a:spcAft>
              <a:buClr>
                <a:schemeClr val="dk2"/>
              </a:buClr>
              <a:buSzPts val="1800"/>
              <a:buFont typeface="Calibri"/>
              <a:buChar char="●"/>
            </a:pPr>
            <a:r>
              <a:rPr lang="en-US" sz="1800" dirty="0">
                <a:solidFill>
                  <a:schemeClr val="dk2"/>
                </a:solidFill>
                <a:latin typeface="Calibri"/>
                <a:ea typeface="Calibri"/>
                <a:cs typeface="Calibri"/>
                <a:sym typeface="Calibri"/>
              </a:rPr>
              <a:t>If you have these data available for a site you need to convert them to the model specific format</a:t>
            </a:r>
          </a:p>
          <a:p>
            <a:pPr marL="457200" lvl="0" indent="-342900">
              <a:lnSpc>
                <a:spcPct val="115000"/>
              </a:lnSpc>
              <a:buClr>
                <a:schemeClr val="dk2"/>
              </a:buClr>
              <a:buSzPts val="1800"/>
              <a:buFont typeface="Calibri"/>
              <a:buChar char="●"/>
            </a:pPr>
            <a:r>
              <a:rPr lang="en-US" sz="1800" dirty="0">
                <a:solidFill>
                  <a:schemeClr val="dk2"/>
                </a:solidFill>
                <a:latin typeface="Calibri"/>
                <a:ea typeface="Calibri"/>
                <a:cs typeface="Calibri"/>
                <a:sym typeface="Calibri"/>
              </a:rPr>
              <a:t>Some scripts and explanation on how to do this are available here </a:t>
            </a:r>
            <a:r>
              <a:rPr lang="en-US" sz="1800" dirty="0">
                <a:solidFill>
                  <a:schemeClr val="dk2"/>
                </a:solidFill>
                <a:latin typeface="Calibri"/>
                <a:ea typeface="Calibri"/>
                <a:cs typeface="Calibri"/>
                <a:sym typeface="Calibri"/>
                <a:hlinkClick r:id="rId3"/>
              </a:rPr>
              <a:t>https://fates-users-guide.readthedocs.io/projects/tutorial/en/latest/inventory_data.html</a:t>
            </a:r>
            <a:r>
              <a:rPr lang="en-US"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p:txBody>
      </p:sp>
      <p:pic>
        <p:nvPicPr>
          <p:cNvPr id="1245" name="Google Shape;1245;p110"/>
          <p:cNvPicPr preferRelativeResize="0"/>
          <p:nvPr/>
        </p:nvPicPr>
        <p:blipFill>
          <a:blip r:embed="rId4">
            <a:alphaModFix/>
          </a:blip>
          <a:stretch>
            <a:fillRect/>
          </a:stretch>
        </p:blipFill>
        <p:spPr>
          <a:xfrm>
            <a:off x="8534100" y="0"/>
            <a:ext cx="609900" cy="698425"/>
          </a:xfrm>
          <a:prstGeom prst="rect">
            <a:avLst/>
          </a:prstGeom>
          <a:noFill/>
          <a:ln>
            <a:noFill/>
          </a:ln>
        </p:spPr>
      </p:pic>
      <p:sp>
        <p:nvSpPr>
          <p:cNvPr id="1246" name="Google Shape;1246;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86877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27"/>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Optional: Change to bare-ground spin-up</a:t>
            </a:r>
            <a:endParaRPr b="1">
              <a:solidFill>
                <a:srgbClr val="31859B"/>
              </a:solidFill>
            </a:endParaRPr>
          </a:p>
        </p:txBody>
      </p:sp>
      <p:sp>
        <p:nvSpPr>
          <p:cNvPr id="1404" name="Google Shape;1404;p127"/>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412750" algn="l" rtl="0">
              <a:lnSpc>
                <a:spcPct val="115000"/>
              </a:lnSpc>
              <a:spcBef>
                <a:spcPts val="0"/>
              </a:spcBef>
              <a:spcAft>
                <a:spcPts val="0"/>
              </a:spcAft>
              <a:buClr>
                <a:schemeClr val="dk2"/>
              </a:buClr>
              <a:buSzPts val="2900"/>
              <a:buFont typeface="Calibri"/>
              <a:buChar char="●"/>
            </a:pPr>
            <a:r>
              <a:rPr lang="en" sz="2200" b="1">
                <a:solidFill>
                  <a:srgbClr val="404040"/>
                </a:solidFill>
                <a:highlight>
                  <a:srgbClr val="FCFCFC"/>
                </a:highlight>
                <a:latin typeface="Helvetica Neue"/>
                <a:ea typeface="Helvetica Neue"/>
                <a:cs typeface="Helvetica Neue"/>
                <a:sym typeface="Helvetica Neue"/>
              </a:rPr>
              <a:t>use_fates_inventory_init = .false.</a:t>
            </a:r>
            <a:endParaRPr sz="2900" b="1">
              <a:solidFill>
                <a:schemeClr val="dk2"/>
              </a:solidFill>
              <a:latin typeface="Calibri"/>
              <a:ea typeface="Calibri"/>
              <a:cs typeface="Calibri"/>
              <a:sym typeface="Calibri"/>
            </a:endParaRPr>
          </a:p>
        </p:txBody>
      </p:sp>
      <p:pic>
        <p:nvPicPr>
          <p:cNvPr id="1405" name="Google Shape;1405;p127"/>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06" name="Google Shape;1406;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92</a:t>
            </a:fld>
            <a:endParaRPr/>
          </a:p>
        </p:txBody>
      </p:sp>
      <p:pic>
        <p:nvPicPr>
          <p:cNvPr id="1407" name="Google Shape;1407;p127"/>
          <p:cNvPicPr preferRelativeResize="0"/>
          <p:nvPr/>
        </p:nvPicPr>
        <p:blipFill>
          <a:blip r:embed="rId4">
            <a:alphaModFix/>
          </a:blip>
          <a:stretch>
            <a:fillRect/>
          </a:stretch>
        </p:blipFill>
        <p:spPr>
          <a:xfrm>
            <a:off x="245800" y="2183875"/>
            <a:ext cx="8534798" cy="2811225"/>
          </a:xfrm>
          <a:prstGeom prst="rect">
            <a:avLst/>
          </a:prstGeom>
          <a:noFill/>
          <a:ln>
            <a:noFill/>
          </a:ln>
        </p:spPr>
      </p:pic>
      <p:cxnSp>
        <p:nvCxnSpPr>
          <p:cNvPr id="1408" name="Google Shape;1408;p127"/>
          <p:cNvCxnSpPr>
            <a:stCxn id="1409" idx="1"/>
          </p:cNvCxnSpPr>
          <p:nvPr/>
        </p:nvCxnSpPr>
        <p:spPr>
          <a:xfrm flipH="1">
            <a:off x="3022700" y="2720988"/>
            <a:ext cx="2168100" cy="1482300"/>
          </a:xfrm>
          <a:prstGeom prst="straightConnector1">
            <a:avLst/>
          </a:prstGeom>
          <a:noFill/>
          <a:ln w="28575" cap="flat" cmpd="sng">
            <a:solidFill>
              <a:srgbClr val="FF00FF"/>
            </a:solidFill>
            <a:prstDash val="solid"/>
            <a:round/>
            <a:headEnd type="none" w="med" len="med"/>
            <a:tailEnd type="triangle" w="med" len="med"/>
          </a:ln>
        </p:spPr>
      </p:cxnSp>
      <p:sp>
        <p:nvSpPr>
          <p:cNvPr id="1409" name="Google Shape;1409;p127"/>
          <p:cNvSpPr txBox="1"/>
          <p:nvPr/>
        </p:nvSpPr>
        <p:spPr>
          <a:xfrm>
            <a:off x="5190800" y="2211138"/>
            <a:ext cx="3493200" cy="1019700"/>
          </a:xfrm>
          <a:prstGeom prst="rect">
            <a:avLst/>
          </a:prstGeom>
          <a:solidFill>
            <a:schemeClr val="lt1"/>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Change this to </a:t>
            </a:r>
            <a:r>
              <a:rPr lang="en" sz="1800" dirty="0" err="1">
                <a:solidFill>
                  <a:schemeClr val="dk2"/>
                </a:solidFill>
                <a:latin typeface="Calibri"/>
                <a:ea typeface="Calibri"/>
                <a:cs typeface="Calibri"/>
                <a:sym typeface="Calibri"/>
              </a:rPr>
              <a:t>use_fates_inventory_init</a:t>
            </a:r>
            <a:r>
              <a:rPr lang="en" sz="1800" dirty="0">
                <a:solidFill>
                  <a:schemeClr val="dk2"/>
                </a:solidFill>
                <a:latin typeface="Calibri"/>
                <a:ea typeface="Calibri"/>
                <a:cs typeface="Calibri"/>
                <a:sym typeface="Calibri"/>
              </a:rPr>
              <a:t> = .false.</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685708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07DC26B2-5C28-1F53-74E2-1BF3542DB30D}"/>
            </a:ext>
          </a:extLst>
        </p:cNvPr>
        <p:cNvGrpSpPr/>
        <p:nvPr/>
      </p:nvGrpSpPr>
      <p:grpSpPr>
        <a:xfrm>
          <a:off x="0" y="0"/>
          <a:ext cx="0" cy="0"/>
          <a:chOff x="0" y="0"/>
          <a:chExt cx="0" cy="0"/>
        </a:xfrm>
      </p:grpSpPr>
      <p:sp>
        <p:nvSpPr>
          <p:cNvPr id="1384" name="Google Shape;1384;p125">
            <a:extLst>
              <a:ext uri="{FF2B5EF4-FFF2-40B4-BE49-F238E27FC236}">
                <a16:creationId xmlns:a16="http://schemas.microsoft.com/office/drawing/2014/main" id="{AAADC408-1223-6C03-0A63-CB505707E2E5}"/>
              </a:ext>
            </a:extLst>
          </p:cNvPr>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a new run with inventory initialisation</a:t>
            </a:r>
            <a:endParaRPr b="1" dirty="0">
              <a:solidFill>
                <a:srgbClr val="31859B"/>
              </a:solidFill>
            </a:endParaRPr>
          </a:p>
        </p:txBody>
      </p:sp>
      <p:pic>
        <p:nvPicPr>
          <p:cNvPr id="1385" name="Google Shape;1385;p125">
            <a:extLst>
              <a:ext uri="{FF2B5EF4-FFF2-40B4-BE49-F238E27FC236}">
                <a16:creationId xmlns:a16="http://schemas.microsoft.com/office/drawing/2014/main" id="{2F74D009-C7D9-C49D-EA02-742812B1EDC3}"/>
              </a:ext>
            </a:extLst>
          </p:cNvPr>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86" name="Google Shape;1386;p125">
            <a:extLst>
              <a:ext uri="{FF2B5EF4-FFF2-40B4-BE49-F238E27FC236}">
                <a16:creationId xmlns:a16="http://schemas.microsoft.com/office/drawing/2014/main" id="{EF83A941-3D9A-523E-F932-15A1DA71FB2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93</a:t>
            </a:fld>
            <a:endParaRPr/>
          </a:p>
        </p:txBody>
      </p:sp>
      <p:sp>
        <p:nvSpPr>
          <p:cNvPr id="1387" name="Google Shape;1387;p125">
            <a:extLst>
              <a:ext uri="{FF2B5EF4-FFF2-40B4-BE49-F238E27FC236}">
                <a16:creationId xmlns:a16="http://schemas.microsoft.com/office/drawing/2014/main" id="{3EFEFF2C-0E71-5EE6-D0C3-68CE90076DCF}"/>
              </a:ext>
            </a:extLst>
          </p:cNvPr>
          <p:cNvSpPr txBox="1"/>
          <p:nvPr/>
        </p:nvSpPr>
        <p:spPr>
          <a:xfrm>
            <a:off x="211300" y="855100"/>
            <a:ext cx="8345400" cy="4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Calibri"/>
                <a:ea typeface="Calibri"/>
                <a:cs typeface="Calibri"/>
                <a:sym typeface="Calibri"/>
              </a:rPr>
              <a:t>To set up a new run there are a few things to change in the  create  script: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b="1" dirty="0">
                <a:solidFill>
                  <a:srgbClr val="FF0000"/>
                </a:solidFill>
                <a:latin typeface="Calibri"/>
                <a:ea typeface="Calibri"/>
                <a:cs typeface="Calibri"/>
                <a:sym typeface="Calibri"/>
              </a:rPr>
              <a:t>Change SITE </a:t>
            </a:r>
            <a:r>
              <a:rPr lang="en" sz="1800" dirty="0">
                <a:solidFill>
                  <a:schemeClr val="dk2"/>
                </a:solidFill>
                <a:latin typeface="Calibri"/>
                <a:ea typeface="Calibri"/>
                <a:cs typeface="Calibri"/>
                <a:sym typeface="Calibri"/>
              </a:rPr>
              <a:t>-  this automatically updates TAG as well.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If you want to do a simulation with inventory initialization but multiple PFTs  you can either assign each species to a PFT based on knowledge of its biology, or set PFT=0 in the .css file. This makes multiple copies of each cohort, one for each PFT.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Set the number of years to run the simulation by changing STOP_N and REST_N</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Point to a new parameter file - if you made a new parameter file then be sure to point to it in the create  script.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AutoNum type="arabicPeriod"/>
            </a:pPr>
            <a:r>
              <a:rPr lang="en" sz="1800" dirty="0">
                <a:solidFill>
                  <a:schemeClr val="dk2"/>
                </a:solidFill>
                <a:latin typeface="Calibri"/>
                <a:ea typeface="Calibri"/>
                <a:cs typeface="Calibri"/>
                <a:sym typeface="Calibri"/>
              </a:rPr>
              <a:t>Add any history variables you might want in the section where we edit </a:t>
            </a:r>
            <a:r>
              <a:rPr lang="en" sz="1800" dirty="0" err="1">
                <a:solidFill>
                  <a:schemeClr val="dk2"/>
                </a:solidFill>
                <a:latin typeface="Calibri"/>
                <a:ea typeface="Calibri"/>
                <a:cs typeface="Calibri"/>
                <a:sym typeface="Calibri"/>
              </a:rPr>
              <a:t>user_nl_elm</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101340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16"/>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Setting up FATES at a new site - BEYOND THE TUTORIAL</a:t>
            </a:r>
            <a:endParaRPr b="1" dirty="0">
              <a:solidFill>
                <a:srgbClr val="31859B"/>
              </a:solidFill>
            </a:endParaRPr>
          </a:p>
        </p:txBody>
      </p:sp>
      <p:pic>
        <p:nvPicPr>
          <p:cNvPr id="1306" name="Google Shape;1306;p116"/>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307" name="Google Shape;1307;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94</a:t>
            </a:fld>
            <a:endParaRPr/>
          </a:p>
        </p:txBody>
      </p:sp>
      <p:sp>
        <p:nvSpPr>
          <p:cNvPr id="1308" name="Google Shape;1308;p116"/>
          <p:cNvSpPr txBox="1"/>
          <p:nvPr/>
        </p:nvSpPr>
        <p:spPr>
          <a:xfrm>
            <a:off x="168475" y="713875"/>
            <a:ext cx="8032800" cy="413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To set up FATES at a new site beyond the tutorial you’ll need to generate your own surface data file, domain file, and climate data.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can use the </a:t>
            </a:r>
            <a:r>
              <a:rPr lang="en" sz="1800" dirty="0" err="1">
                <a:solidFill>
                  <a:schemeClr val="dk2"/>
                </a:solidFill>
                <a:latin typeface="Calibri"/>
                <a:ea typeface="Calibri"/>
                <a:cs typeface="Calibri"/>
                <a:sym typeface="Calibri"/>
              </a:rPr>
              <a:t>jupyter</a:t>
            </a:r>
            <a:r>
              <a:rPr lang="en" sz="1800" dirty="0">
                <a:solidFill>
                  <a:schemeClr val="dk2"/>
                </a:solidFill>
                <a:latin typeface="Calibri"/>
                <a:ea typeface="Calibri"/>
                <a:cs typeface="Calibri"/>
                <a:sym typeface="Calibri"/>
              </a:rPr>
              <a:t> notebooks in the tools section of the fates-tutorial: </a:t>
            </a:r>
            <a:endParaRPr sz="1800" dirty="0">
              <a:solidFill>
                <a:schemeClr val="dk2"/>
              </a:solidFill>
              <a:latin typeface="Calibri"/>
              <a:ea typeface="Calibri"/>
              <a:cs typeface="Calibri"/>
              <a:sym typeface="Calibri"/>
            </a:endParaRPr>
          </a:p>
          <a:p>
            <a:pPr marL="914400" lvl="1"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Make </a:t>
            </a:r>
            <a:r>
              <a:rPr lang="en" sz="1800" u="sng" dirty="0">
                <a:solidFill>
                  <a:schemeClr val="hlink"/>
                </a:solidFill>
                <a:latin typeface="Calibri"/>
                <a:ea typeface="Calibri"/>
                <a:cs typeface="Calibri"/>
                <a:sym typeface="Calibri"/>
                <a:hlinkClick r:id="rId4"/>
              </a:rPr>
              <a:t>met (meterological) data</a:t>
            </a:r>
            <a:r>
              <a:rPr lang="en" sz="1800" dirty="0">
                <a:solidFill>
                  <a:schemeClr val="dk2"/>
                </a:solidFill>
                <a:latin typeface="Calibri"/>
                <a:ea typeface="Calibri"/>
                <a:cs typeface="Calibri"/>
                <a:sym typeface="Calibri"/>
              </a:rPr>
              <a:t> and  </a:t>
            </a:r>
            <a:r>
              <a:rPr lang="en" sz="1800" u="sng" dirty="0">
                <a:solidFill>
                  <a:schemeClr val="hlink"/>
                </a:solidFill>
                <a:latin typeface="Calibri"/>
                <a:ea typeface="Calibri"/>
                <a:cs typeface="Calibri"/>
                <a:sym typeface="Calibri"/>
                <a:hlinkClick r:id="rId5"/>
              </a:rPr>
              <a:t>make surface and domain files</a:t>
            </a:r>
            <a:r>
              <a:rPr lang="en" sz="1800" dirty="0">
                <a:solidFill>
                  <a:schemeClr val="dk2"/>
                </a:solidFill>
                <a:latin typeface="Calibri"/>
                <a:ea typeface="Calibri"/>
                <a:cs typeface="Calibri"/>
                <a:sym typeface="Calibri"/>
              </a:rPr>
              <a:t>.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These scripts are not interactive through the website. The best way to run them is to launch jupyter through the container.</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 will need to change these file paths to point to data that you download from here: </a:t>
            </a:r>
            <a:r>
              <a:rPr lang="en" sz="1800" u="sng" dirty="0">
                <a:solidFill>
                  <a:schemeClr val="hlink"/>
                </a:solidFill>
                <a:latin typeface="Calibri"/>
                <a:ea typeface="Calibri"/>
                <a:cs typeface="Calibri"/>
                <a:sym typeface="Calibri"/>
                <a:hlinkClick r:id="rId6"/>
              </a:rPr>
              <a:t>https://ftp.cgd.ucar.edu/cesm/inputdata/</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You’ll need to download the surface and domain files as well as the </a:t>
            </a:r>
            <a:r>
              <a:rPr lang="en" sz="1800" u="sng" dirty="0">
                <a:solidFill>
                  <a:schemeClr val="hlink"/>
                </a:solidFill>
                <a:latin typeface="Calibri"/>
                <a:ea typeface="Calibri"/>
                <a:cs typeface="Calibri"/>
                <a:sym typeface="Calibri"/>
                <a:hlinkClick r:id="rId7"/>
              </a:rPr>
              <a:t>climate  data</a:t>
            </a:r>
            <a:r>
              <a:rPr lang="en" sz="1800" dirty="0">
                <a:solidFill>
                  <a:schemeClr val="dk2"/>
                </a:solidFill>
                <a:latin typeface="Calibri"/>
                <a:ea typeface="Calibri"/>
                <a:cs typeface="Calibri"/>
                <a:sym typeface="Calibri"/>
              </a:rPr>
              <a:t> - beware the climate data is very large!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Because of the way we set up the container you might need to put these files in the /output directory of your container so that the notebook can see them. </a:t>
            </a:r>
            <a:endParaRPr sz="1800"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984456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pic>
        <p:nvPicPr>
          <p:cNvPr id="1414" name="Google Shape;1414;p128"/>
          <p:cNvPicPr preferRelativeResize="0"/>
          <p:nvPr/>
        </p:nvPicPr>
        <p:blipFill rotWithShape="1">
          <a:blip r:embed="rId3">
            <a:alphaModFix/>
          </a:blip>
          <a:srcRect l="2731" r="2741"/>
          <a:stretch/>
        </p:blipFill>
        <p:spPr>
          <a:xfrm>
            <a:off x="0" y="0"/>
            <a:ext cx="9144003" cy="5143499"/>
          </a:xfrm>
          <a:prstGeom prst="rect">
            <a:avLst/>
          </a:prstGeom>
          <a:noFill/>
          <a:ln>
            <a:noFill/>
          </a:ln>
        </p:spPr>
      </p:pic>
      <p:sp>
        <p:nvSpPr>
          <p:cNvPr id="1415" name="Google Shape;1415;p128"/>
          <p:cNvSpPr txBox="1"/>
          <p:nvPr/>
        </p:nvSpPr>
        <p:spPr>
          <a:xfrm>
            <a:off x="162350" y="2755256"/>
            <a:ext cx="87834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i="1">
              <a:solidFill>
                <a:srgbClr val="31859B"/>
              </a:solidFill>
              <a:latin typeface="Calibri"/>
              <a:ea typeface="Calibri"/>
              <a:cs typeface="Calibri"/>
              <a:sym typeface="Calibri"/>
            </a:endParaRPr>
          </a:p>
          <a:p>
            <a:pPr marL="0" lvl="0" indent="0" algn="r" rtl="0">
              <a:spcBef>
                <a:spcPts val="0"/>
              </a:spcBef>
              <a:spcAft>
                <a:spcPts val="0"/>
              </a:spcAft>
              <a:buNone/>
            </a:pPr>
            <a:endParaRPr sz="2400" i="1">
              <a:solidFill>
                <a:srgbClr val="31859B"/>
              </a:solidFill>
              <a:latin typeface="Avenir"/>
              <a:ea typeface="Avenir"/>
              <a:cs typeface="Avenir"/>
              <a:sym typeface="Avenir"/>
            </a:endParaRPr>
          </a:p>
        </p:txBody>
      </p:sp>
      <p:sp>
        <p:nvSpPr>
          <p:cNvPr id="1416" name="Google Shape;1416;p128"/>
          <p:cNvSpPr txBox="1">
            <a:spLocks noGrp="1"/>
          </p:cNvSpPr>
          <p:nvPr>
            <p:ph type="title" idx="4294967295"/>
          </p:nvPr>
        </p:nvSpPr>
        <p:spPr>
          <a:xfrm>
            <a:off x="291250" y="3138700"/>
            <a:ext cx="8355900" cy="1333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n" sz="3444" b="1" dirty="0">
                <a:solidFill>
                  <a:schemeClr val="lt1"/>
                </a:solidFill>
              </a:rPr>
              <a:t>FATES Tutorial </a:t>
            </a:r>
            <a:endParaRPr sz="3444" b="1" dirty="0">
              <a:solidFill>
                <a:schemeClr val="lt1"/>
              </a:solidFill>
            </a:endParaRPr>
          </a:p>
          <a:p>
            <a:pPr marL="0" lvl="0" indent="0" algn="ctr" rtl="0">
              <a:spcBef>
                <a:spcPts val="0"/>
              </a:spcBef>
              <a:spcAft>
                <a:spcPts val="0"/>
              </a:spcAft>
              <a:buNone/>
            </a:pPr>
            <a:r>
              <a:rPr lang="en" sz="2000" b="1" dirty="0">
                <a:solidFill>
                  <a:schemeClr val="lt1"/>
                </a:solidFill>
              </a:rPr>
              <a:t>Lesson  6 - Visualizing multidimensional FATES outputs</a:t>
            </a:r>
            <a:endParaRPr sz="2000" b="1" dirty="0">
              <a:solidFill>
                <a:schemeClr val="lt1"/>
              </a:solidFill>
            </a:endParaRPr>
          </a:p>
        </p:txBody>
      </p:sp>
      <p:sp>
        <p:nvSpPr>
          <p:cNvPr id="1417" name="Google Shape;1417;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5"/>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31859B"/>
                </a:solidFill>
              </a:rPr>
              <a:t>Visualizing results (recap)</a:t>
            </a:r>
            <a:endParaRPr b="1" dirty="0">
              <a:solidFill>
                <a:srgbClr val="31859B"/>
              </a:solidFill>
            </a:endParaRPr>
          </a:p>
        </p:txBody>
      </p:sp>
      <p:pic>
        <p:nvPicPr>
          <p:cNvPr id="1092" name="Google Shape;1092;p95"/>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093" name="Google Shape;1093;p95"/>
          <p:cNvSpPr txBox="1"/>
          <p:nvPr/>
        </p:nvSpPr>
        <p:spPr>
          <a:xfrm>
            <a:off x="0" y="755825"/>
            <a:ext cx="9144000" cy="4065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Before we can process the simulation we need to combine the monthly files into a single file using nco tools. </a:t>
            </a: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In the elm-fates container, change directory into the output directory and to the run directory in your case </a:t>
            </a:r>
          </a:p>
          <a:p>
            <a:pPr marL="114300" lvl="0" algn="l" rtl="0">
              <a:spcBef>
                <a:spcPts val="0"/>
              </a:spcBef>
              <a:spcAft>
                <a:spcPts val="0"/>
              </a:spcAft>
              <a:buClr>
                <a:schemeClr val="dk2"/>
              </a:buClr>
              <a:buSzPts val="1800"/>
            </a:pP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cd output/</a:t>
            </a:r>
            <a:r>
              <a:rPr lang="en-GB" sz="1350" b="1" dirty="0" err="1">
                <a:solidFill>
                  <a:schemeClr val="dk2"/>
                </a:solidFill>
                <a:latin typeface="Roboto Mono" panose="00000009000000000000" pitchFamily="49" charset="0"/>
                <a:ea typeface="Roboto Mono" panose="00000009000000000000" pitchFamily="49" charset="0"/>
                <a:cs typeface="Roboto Mono"/>
                <a:sym typeface="Roboto Mono"/>
              </a:rPr>
              <a:t>bci</a:t>
            </a:r>
            <a:r>
              <a:rPr lang="en-GB" sz="1350" b="1" dirty="0">
                <a:solidFill>
                  <a:schemeClr val="dk2"/>
                </a:solidFill>
                <a:latin typeface="Roboto Mono" panose="00000009000000000000" pitchFamily="49" charset="0"/>
                <a:ea typeface="Roboto Mono" panose="00000009000000000000" pitchFamily="49" charset="0"/>
                <a:cs typeface="Roboto Mono"/>
                <a:sym typeface="Roboto Mono"/>
              </a:rPr>
              <a:t>/fates-tutorial-bci-inventory_init.2024-08-30/run</a:t>
            </a:r>
            <a:endParaRPr lang="en" sz="1350" dirty="0">
              <a:solidFill>
                <a:schemeClr val="dk2"/>
              </a:solidFill>
              <a:latin typeface="Roboto Mono" panose="00000009000000000000" pitchFamily="49" charset="0"/>
              <a:ea typeface="Roboto Mono" panose="00000009000000000000" pitchFamily="49" charset="0"/>
              <a:cs typeface="Calibri"/>
              <a:sym typeface="Calibri"/>
            </a:endParaRPr>
          </a:p>
          <a:p>
            <a:pPr marL="457200" lvl="0" indent="-342900" algn="l" rtl="0">
              <a:spcBef>
                <a:spcPts val="0"/>
              </a:spcBef>
              <a:spcAft>
                <a:spcPts val="0"/>
              </a:spcAft>
              <a:buClr>
                <a:schemeClr val="dk2"/>
              </a:buClr>
              <a:buSzPts val="1800"/>
              <a:buFont typeface="Calibri"/>
              <a:buChar char="●"/>
            </a:pPr>
            <a:endParaRPr lang="en"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Type the following command, replacing the file names with the name of your files (use tab complete to avoid mistakes): </a:t>
            </a:r>
            <a:endParaRPr sz="1800" dirty="0">
              <a:solidFill>
                <a:schemeClr val="dk2"/>
              </a:solidFill>
              <a:latin typeface="Calibri"/>
              <a:ea typeface="Calibri"/>
              <a:cs typeface="Calibri"/>
              <a:sym typeface="Calibri"/>
            </a:endParaRPr>
          </a:p>
          <a:p>
            <a:pPr marL="0" lvl="0" indent="0" algn="l" rtl="0">
              <a:spcBef>
                <a:spcPts val="0"/>
              </a:spcBef>
              <a:spcAft>
                <a:spcPts val="0"/>
              </a:spcAft>
              <a:buNone/>
            </a:pPr>
            <a:r>
              <a:rPr lang="en" sz="1800" dirty="0">
                <a:solidFill>
                  <a:srgbClr val="FF0000"/>
                </a:solidFill>
                <a:latin typeface="Calibri"/>
                <a:ea typeface="Calibri"/>
                <a:cs typeface="Calibri"/>
                <a:sym typeface="Calibri"/>
              </a:rPr>
              <a:t>This command below is one line!</a:t>
            </a:r>
            <a:endParaRPr sz="1800" dirty="0">
              <a:solidFill>
                <a:srgbClr val="FF0000"/>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ncrcat -h fates-tutorial-bci-inventory_init.2024-08-30.elm.h0.190*.nc  </a:t>
            </a:r>
            <a:endParaRPr sz="1350" b="1" dirty="0">
              <a:solidFill>
                <a:schemeClr val="dk2"/>
              </a:solidFill>
              <a:latin typeface="Roboto Mono"/>
              <a:ea typeface="Roboto Mono"/>
              <a:cs typeface="Roboto Mono"/>
              <a:sym typeface="Roboto Mono"/>
            </a:endParaRPr>
          </a:p>
          <a:p>
            <a:pPr marL="0" lvl="0" indent="457200" algn="l" rtl="0">
              <a:lnSpc>
                <a:spcPct val="115000"/>
              </a:lnSpc>
              <a:spcBef>
                <a:spcPts val="0"/>
              </a:spcBef>
              <a:spcAft>
                <a:spcPts val="0"/>
              </a:spcAft>
              <a:buClr>
                <a:schemeClr val="dk1"/>
              </a:buClr>
              <a:buSzPts val="1100"/>
              <a:buFont typeface="Arial"/>
              <a:buNone/>
            </a:pPr>
            <a:r>
              <a:rPr lang="en" sz="1350" b="1" dirty="0">
                <a:solidFill>
                  <a:schemeClr val="dk2"/>
                </a:solidFill>
                <a:latin typeface="Roboto Mono"/>
                <a:ea typeface="Roboto Mono"/>
                <a:cs typeface="Roboto Mono"/>
                <a:sym typeface="Roboto Mono"/>
              </a:rPr>
              <a:t>fates-tutorial-bci-inventory_init.2024-08-30.sofar.nc</a:t>
            </a:r>
            <a:endParaRPr sz="1350" b="1" dirty="0">
              <a:solidFill>
                <a:schemeClr val="dk2"/>
              </a:solidFill>
              <a:latin typeface="Roboto Mono"/>
              <a:ea typeface="Roboto Mono"/>
              <a:cs typeface="Roboto Mono"/>
              <a:sym typeface="Roboto Mono"/>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a:p>
            <a:pPr marL="457200" lvl="0" indent="-342900" algn="l" rtl="0">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See Read the Docs </a:t>
            </a:r>
            <a:r>
              <a:rPr lang="en" sz="1800" u="sng" dirty="0">
                <a:solidFill>
                  <a:schemeClr val="hlink"/>
                </a:solidFill>
                <a:latin typeface="Calibri"/>
                <a:ea typeface="Calibri"/>
                <a:cs typeface="Calibri"/>
                <a:sym typeface="Calibri"/>
                <a:hlinkClick r:id="rId4"/>
              </a:rPr>
              <a:t>FATES History Outputs</a:t>
            </a:r>
            <a:r>
              <a:rPr lang="en" sz="1800" dirty="0">
                <a:solidFill>
                  <a:schemeClr val="dk2"/>
                </a:solidFill>
                <a:latin typeface="Calibri"/>
                <a:ea typeface="Calibri"/>
                <a:cs typeface="Calibri"/>
                <a:sym typeface="Calibri"/>
              </a:rPr>
              <a:t> for more instructions on how to concatenate output files and change output file frequency. </a:t>
            </a:r>
            <a:endParaRPr sz="1800" dirty="0">
              <a:solidFill>
                <a:schemeClr val="dk2"/>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800" dirty="0">
              <a:solidFill>
                <a:schemeClr val="dk2"/>
              </a:solidFill>
              <a:latin typeface="Calibri"/>
              <a:ea typeface="Calibri"/>
              <a:cs typeface="Calibri"/>
              <a:sym typeface="Calibri"/>
            </a:endParaRPr>
          </a:p>
          <a:p>
            <a:pPr marL="0" lvl="0" indent="0" algn="l" rtl="0">
              <a:spcBef>
                <a:spcPts val="0"/>
              </a:spcBef>
              <a:spcAft>
                <a:spcPts val="0"/>
              </a:spcAft>
              <a:buNone/>
            </a:pPr>
            <a:endParaRPr sz="1800" dirty="0">
              <a:solidFill>
                <a:schemeClr val="dk2"/>
              </a:solidFill>
              <a:latin typeface="Calibri"/>
              <a:ea typeface="Calibri"/>
              <a:cs typeface="Calibri"/>
              <a:sym typeface="Calibri"/>
            </a:endParaRPr>
          </a:p>
        </p:txBody>
      </p:sp>
      <p:sp>
        <p:nvSpPr>
          <p:cNvPr id="1094" name="Google Shape;1094;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29"/>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Visualizing a two PFT run</a:t>
            </a:r>
            <a:endParaRPr b="1">
              <a:solidFill>
                <a:srgbClr val="31859B"/>
              </a:solidFill>
            </a:endParaRPr>
          </a:p>
        </p:txBody>
      </p:sp>
      <p:sp>
        <p:nvSpPr>
          <p:cNvPr id="1423" name="Google Shape;1423;p129"/>
          <p:cNvSpPr txBox="1"/>
          <p:nvPr/>
        </p:nvSpPr>
        <p:spPr>
          <a:xfrm>
            <a:off x="172250" y="609625"/>
            <a:ext cx="8891400" cy="4087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FATES outputs that end in _PF are output along the PFT dimension.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Outputs that end in _SZPF are output along the size x PFT dimension.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dirty="0">
                <a:solidFill>
                  <a:schemeClr val="dk2"/>
                </a:solidFill>
                <a:latin typeface="Calibri"/>
                <a:ea typeface="Calibri"/>
                <a:cs typeface="Calibri"/>
                <a:sym typeface="Calibri"/>
              </a:rPr>
              <a:t>The scripts in lesson 6 of the Jupyter book have examples of plotting multi-dimensional FATES outputs. </a:t>
            </a:r>
            <a:endParaRPr sz="1800" dirty="0">
              <a:solidFill>
                <a:schemeClr val="dk2"/>
              </a:solidFill>
              <a:latin typeface="Calibri"/>
              <a:ea typeface="Calibri"/>
              <a:cs typeface="Calibri"/>
              <a:sym typeface="Calibri"/>
            </a:endParaRPr>
          </a:p>
          <a:p>
            <a:pPr marL="457200" lvl="0" indent="-342900" algn="l" rtl="0">
              <a:lnSpc>
                <a:spcPct val="100000"/>
              </a:lnSpc>
              <a:spcBef>
                <a:spcPts val="1000"/>
              </a:spcBef>
              <a:spcAft>
                <a:spcPts val="1000"/>
              </a:spcAft>
              <a:buClr>
                <a:schemeClr val="dk2"/>
              </a:buClr>
              <a:buSzPts val="1800"/>
              <a:buFont typeface="Calibri"/>
              <a:buChar char="●"/>
            </a:pPr>
            <a:r>
              <a:rPr lang="en" sz="1800" dirty="0">
                <a:solidFill>
                  <a:schemeClr val="dk2"/>
                </a:solidFill>
                <a:latin typeface="Calibri"/>
                <a:ea typeface="Calibri"/>
                <a:cs typeface="Calibri"/>
                <a:sym typeface="Calibri"/>
              </a:rPr>
              <a:t>More information can be found in the Read the Docs under FATES History Outputs   </a:t>
            </a:r>
            <a:endParaRPr sz="1800" dirty="0">
              <a:solidFill>
                <a:schemeClr val="dk2"/>
              </a:solidFill>
              <a:latin typeface="Calibri"/>
              <a:ea typeface="Calibri"/>
              <a:cs typeface="Calibri"/>
              <a:sym typeface="Calibri"/>
            </a:endParaRPr>
          </a:p>
        </p:txBody>
      </p:sp>
      <p:pic>
        <p:nvPicPr>
          <p:cNvPr id="1424" name="Google Shape;1424;p129"/>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25" name="Google Shape;1425;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30"/>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Challenges - Exploring other case output</a:t>
            </a:r>
            <a:endParaRPr b="1">
              <a:solidFill>
                <a:srgbClr val="31859B"/>
              </a:solidFill>
            </a:endParaRPr>
          </a:p>
        </p:txBody>
      </p:sp>
      <p:sp>
        <p:nvSpPr>
          <p:cNvPr id="1431" name="Google Shape;1431;p130"/>
          <p:cNvSpPr txBox="1"/>
          <p:nvPr/>
        </p:nvSpPr>
        <p:spPr>
          <a:xfrm>
            <a:off x="172250" y="609625"/>
            <a:ext cx="8891400" cy="4298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Using jupyter, explore what history output variables are available in your output data</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names(fates$var)</a:t>
            </a:r>
            <a:r>
              <a:rPr lang="en" sz="1800">
                <a:solidFill>
                  <a:schemeClr val="dk2"/>
                </a:solidFill>
                <a:latin typeface="Calibri"/>
                <a:ea typeface="Calibri"/>
                <a:cs typeface="Calibri"/>
                <a:sym typeface="Calibri"/>
              </a:rPr>
              <a:t> to get variables</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ncatt_get(fates, </a:t>
            </a:r>
            <a:r>
              <a:rPr lang="en" sz="1800" b="1" i="1">
                <a:solidFill>
                  <a:schemeClr val="dk2"/>
                </a:solidFill>
                <a:latin typeface="Calibri"/>
                <a:ea typeface="Calibri"/>
                <a:cs typeface="Calibri"/>
                <a:sym typeface="Calibri"/>
              </a:rPr>
              <a:t>‘variablename</a:t>
            </a:r>
            <a:r>
              <a:rPr lang="en" sz="1800" b="1">
                <a:solidFill>
                  <a:schemeClr val="dk2"/>
                </a:solidFill>
                <a:latin typeface="Calibri"/>
                <a:ea typeface="Calibri"/>
                <a:cs typeface="Calibri"/>
                <a:sym typeface="Calibri"/>
              </a:rPr>
              <a:t>’)</a:t>
            </a:r>
            <a:r>
              <a:rPr lang="en" sz="1800">
                <a:solidFill>
                  <a:schemeClr val="dk2"/>
                </a:solidFill>
                <a:latin typeface="Calibri"/>
                <a:ea typeface="Calibri"/>
                <a:cs typeface="Calibri"/>
                <a:sym typeface="Calibri"/>
              </a:rPr>
              <a:t> to get long name</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Python</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i="1">
                <a:solidFill>
                  <a:schemeClr val="dk2"/>
                </a:solidFill>
                <a:latin typeface="Calibri"/>
                <a:ea typeface="Calibri"/>
                <a:cs typeface="Calibri"/>
                <a:sym typeface="Calibri"/>
              </a:rPr>
              <a:t>list(fates.variables)</a:t>
            </a:r>
            <a:endParaRPr sz="1800">
              <a:solidFill>
                <a:schemeClr val="dk2"/>
              </a:solidFill>
              <a:latin typeface="Calibri"/>
              <a:ea typeface="Calibri"/>
              <a:cs typeface="Calibri"/>
              <a:sym typeface="Calibri"/>
            </a:endParaRPr>
          </a:p>
          <a:p>
            <a:pPr marL="1371600" lvl="2" indent="-342900" algn="l" rtl="0">
              <a:lnSpc>
                <a:spcPct val="100000"/>
              </a:lnSpc>
              <a:spcBef>
                <a:spcPts val="1000"/>
              </a:spcBef>
              <a:spcAft>
                <a:spcPts val="0"/>
              </a:spcAft>
              <a:buClr>
                <a:schemeClr val="dk2"/>
              </a:buClr>
              <a:buSzPts val="1800"/>
              <a:buFont typeface="Calibri"/>
              <a:buChar char="■"/>
            </a:pPr>
            <a:r>
              <a:rPr lang="en" sz="1800" b="1">
                <a:solidFill>
                  <a:schemeClr val="dk2"/>
                </a:solidFill>
                <a:latin typeface="Calibri"/>
                <a:ea typeface="Calibri"/>
                <a:cs typeface="Calibri"/>
                <a:sym typeface="Calibri"/>
              </a:rPr>
              <a:t>fates.</a:t>
            </a:r>
            <a:r>
              <a:rPr lang="en" sz="1800" b="1" i="1">
                <a:solidFill>
                  <a:schemeClr val="dk2"/>
                </a:solidFill>
                <a:latin typeface="Calibri"/>
                <a:ea typeface="Calibri"/>
                <a:cs typeface="Calibri"/>
                <a:sym typeface="Calibri"/>
              </a:rPr>
              <a:t>VARIABLENAME.</a:t>
            </a:r>
            <a:r>
              <a:rPr lang="en" sz="1800" b="1">
                <a:solidFill>
                  <a:schemeClr val="dk2"/>
                </a:solidFill>
                <a:latin typeface="Calibri"/>
                <a:ea typeface="Calibri"/>
                <a:cs typeface="Calibri"/>
                <a:sym typeface="Calibri"/>
              </a:rPr>
              <a:t>long_name</a:t>
            </a:r>
            <a:endParaRPr sz="1800" b="1">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Pick a new variable to explore in the notebook</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1000"/>
              </a:spcAft>
              <a:buClr>
                <a:schemeClr val="dk2"/>
              </a:buClr>
              <a:buSzPts val="1800"/>
              <a:buFont typeface="Calibri"/>
              <a:buChar char="○"/>
            </a:pPr>
            <a:r>
              <a:rPr lang="en" sz="1800">
                <a:solidFill>
                  <a:schemeClr val="dk2"/>
                </a:solidFill>
                <a:latin typeface="Calibri"/>
                <a:ea typeface="Calibri"/>
                <a:cs typeface="Calibri"/>
                <a:sym typeface="Calibri"/>
              </a:rPr>
              <a:t>Note: What is the dimensionality of the variable?</a:t>
            </a:r>
            <a:endParaRPr sz="1800">
              <a:solidFill>
                <a:schemeClr val="dk2"/>
              </a:solidFill>
              <a:latin typeface="Calibri"/>
              <a:ea typeface="Calibri"/>
              <a:cs typeface="Calibri"/>
              <a:sym typeface="Calibri"/>
            </a:endParaRPr>
          </a:p>
        </p:txBody>
      </p:sp>
      <p:pic>
        <p:nvPicPr>
          <p:cNvPr id="1432" name="Google Shape;1432;p130"/>
          <p:cNvPicPr preferRelativeResize="0"/>
          <p:nvPr/>
        </p:nvPicPr>
        <p:blipFill>
          <a:blip r:embed="rId3">
            <a:alphaModFix/>
          </a:blip>
          <a:stretch>
            <a:fillRect/>
          </a:stretch>
        </p:blipFill>
        <p:spPr>
          <a:xfrm>
            <a:off x="8534100" y="0"/>
            <a:ext cx="609900" cy="698425"/>
          </a:xfrm>
          <a:prstGeom prst="rect">
            <a:avLst/>
          </a:prstGeom>
          <a:noFill/>
          <a:ln>
            <a:noFill/>
          </a:ln>
        </p:spPr>
      </p:pic>
      <p:sp>
        <p:nvSpPr>
          <p:cNvPr id="1433" name="Google Shape;1433;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31"/>
          <p:cNvSpPr txBox="1">
            <a:spLocks noGrp="1"/>
          </p:cNvSpPr>
          <p:nvPr>
            <p:ph type="title" idx="4294967295"/>
          </p:nvPr>
        </p:nvSpPr>
        <p:spPr>
          <a:xfrm>
            <a:off x="0" y="6313"/>
            <a:ext cx="9144000" cy="6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1859B"/>
                </a:solidFill>
              </a:rPr>
              <a:t>Challenges - More history output variables!</a:t>
            </a:r>
            <a:endParaRPr b="1">
              <a:solidFill>
                <a:srgbClr val="31859B"/>
              </a:solidFill>
            </a:endParaRPr>
          </a:p>
        </p:txBody>
      </p:sp>
      <p:sp>
        <p:nvSpPr>
          <p:cNvPr id="1439" name="Google Shape;1439;p131"/>
          <p:cNvSpPr txBox="1"/>
          <p:nvPr/>
        </p:nvSpPr>
        <p:spPr>
          <a:xfrm>
            <a:off x="172250" y="609625"/>
            <a:ext cx="8891400" cy="4140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FATES has </a:t>
            </a:r>
            <a:r>
              <a:rPr lang="en" sz="1800" u="sng">
                <a:solidFill>
                  <a:schemeClr val="hlink"/>
                </a:solidFill>
                <a:latin typeface="Calibri"/>
                <a:ea typeface="Calibri"/>
                <a:cs typeface="Calibri"/>
                <a:sym typeface="Calibri"/>
                <a:hlinkClick r:id="rId3"/>
              </a:rPr>
              <a:t>lots of different multi-dimensional variables</a:t>
            </a:r>
            <a:r>
              <a:rPr lang="en" sz="1800">
                <a:solidFill>
                  <a:schemeClr val="dk2"/>
                </a:solidFill>
                <a:latin typeface="Calibri"/>
                <a:ea typeface="Calibri"/>
                <a:cs typeface="Calibri"/>
                <a:sym typeface="Calibri"/>
              </a:rPr>
              <a:t> beyond size x PFT</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2D examples: canopy layer x leaf layer (</a:t>
            </a:r>
            <a:r>
              <a:rPr lang="en" sz="1800" b="1">
                <a:solidFill>
                  <a:schemeClr val="dk2"/>
                </a:solidFill>
                <a:latin typeface="Calibri"/>
                <a:ea typeface="Calibri"/>
                <a:cs typeface="Calibri"/>
                <a:sym typeface="Calibri"/>
              </a:rPr>
              <a:t>CLLL</a:t>
            </a:r>
            <a:r>
              <a:rPr lang="en" sz="1800">
                <a:solidFill>
                  <a:schemeClr val="dk2"/>
                </a:solidFill>
                <a:latin typeface="Calibri"/>
                <a:ea typeface="Calibri"/>
                <a:cs typeface="Calibri"/>
                <a:sym typeface="Calibri"/>
              </a:rPr>
              <a:t>), size class bin x age bin (</a:t>
            </a:r>
            <a:r>
              <a:rPr lang="en" sz="1800" b="1">
                <a:solidFill>
                  <a:schemeClr val="dk2"/>
                </a:solidFill>
                <a:latin typeface="Calibri"/>
                <a:ea typeface="Calibri"/>
                <a:cs typeface="Calibri"/>
                <a:sym typeface="Calibri"/>
              </a:rPr>
              <a:t>SCAG</a:t>
            </a:r>
            <a:r>
              <a:rPr lang="en" sz="18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a:p>
            <a:pPr marL="914400" lvl="1" indent="-342900" algn="l" rtl="0">
              <a:lnSpc>
                <a:spcPct val="100000"/>
              </a:lnSpc>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3D examples: canopy layer x leaf layer x PFT (</a:t>
            </a:r>
            <a:r>
              <a:rPr lang="en" sz="1800" b="1">
                <a:solidFill>
                  <a:schemeClr val="dk2"/>
                </a:solidFill>
                <a:latin typeface="Calibri"/>
                <a:ea typeface="Calibri"/>
                <a:cs typeface="Calibri"/>
                <a:sym typeface="Calibri"/>
              </a:rPr>
              <a:t>CLLLPF</a:t>
            </a:r>
            <a:r>
              <a:rPr lang="en" sz="1800">
                <a:solidFill>
                  <a:schemeClr val="dk2"/>
                </a:solidFill>
                <a:latin typeface="Calibri"/>
                <a:ea typeface="Calibri"/>
                <a:cs typeface="Calibri"/>
                <a:sym typeface="Calibri"/>
              </a:rPr>
              <a:t>)  </a:t>
            </a:r>
            <a:endParaRPr sz="1800">
              <a:solidFill>
                <a:schemeClr val="dk2"/>
              </a:solidFill>
              <a:latin typeface="Calibri"/>
              <a:ea typeface="Calibri"/>
              <a:cs typeface="Calibri"/>
              <a:sym typeface="Calibri"/>
            </a:endParaRPr>
          </a:p>
          <a:p>
            <a:pPr marL="457200" lvl="0" indent="-342900" algn="l" rtl="0">
              <a:lnSpc>
                <a:spcPct val="100000"/>
              </a:lnSpc>
              <a:spcBef>
                <a:spcPts val="1000"/>
              </a:spcBef>
              <a:spcAft>
                <a:spcPts val="0"/>
              </a:spcAft>
              <a:buSzPts val="1800"/>
              <a:buFont typeface="Calibri"/>
              <a:buChar char="●"/>
            </a:pPr>
            <a:r>
              <a:rPr lang="en" sz="1800">
                <a:solidFill>
                  <a:schemeClr val="dk2"/>
                </a:solidFill>
                <a:latin typeface="Calibri"/>
                <a:ea typeface="Calibri"/>
                <a:cs typeface="Calibri"/>
                <a:sym typeface="Calibri"/>
              </a:rPr>
              <a:t>Full history file is </a:t>
            </a:r>
            <a:r>
              <a:rPr lang="en" sz="1800" u="sng">
                <a:solidFill>
                  <a:schemeClr val="hlink"/>
                </a:solidFill>
                <a:latin typeface="Calibri"/>
                <a:ea typeface="Calibri"/>
                <a:cs typeface="Calibri"/>
                <a:sym typeface="Calibri"/>
                <a:hlinkClick r:id="rId4"/>
              </a:rPr>
              <a:t>here</a:t>
            </a:r>
            <a:r>
              <a:rPr lang="en" sz="1800">
                <a:solidFill>
                  <a:schemeClr val="dk2"/>
                </a:solidFill>
                <a:latin typeface="Calibri"/>
                <a:ea typeface="Calibri"/>
                <a:cs typeface="Calibri"/>
                <a:sym typeface="Calibri"/>
              </a:rPr>
              <a:t>, look at the bottom of the file to see the full list with the descriptions. </a:t>
            </a:r>
            <a:endParaRPr sz="1800">
              <a:solidFill>
                <a:schemeClr val="dk2"/>
              </a:solidFill>
              <a:latin typeface="Calibri"/>
              <a:ea typeface="Calibri"/>
              <a:cs typeface="Calibri"/>
              <a:sym typeface="Calibri"/>
            </a:endParaRPr>
          </a:p>
          <a:p>
            <a:pPr marL="914400" lvl="1" indent="-342900" algn="l" rtl="0">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Recall: FATES has “</a:t>
            </a:r>
            <a:r>
              <a:rPr lang="en" sz="1800" u="sng">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active</a:t>
            </a:r>
            <a:r>
              <a:rPr lang="en" sz="1800">
                <a:solidFill>
                  <a:schemeClr val="dk2"/>
                </a:solidFill>
                <a:latin typeface="Calibri"/>
                <a:ea typeface="Calibri"/>
                <a:cs typeface="Calibri"/>
                <a:sym typeface="Calibri"/>
              </a:rPr>
              <a:t>” and “</a:t>
            </a:r>
            <a:r>
              <a:rPr lang="en" sz="1800" u="sng">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inactive</a:t>
            </a:r>
            <a:r>
              <a:rPr lang="en" sz="1800">
                <a:solidFill>
                  <a:schemeClr val="dk2"/>
                </a:solidFill>
                <a:latin typeface="Calibri"/>
                <a:ea typeface="Calibri"/>
                <a:cs typeface="Calibri"/>
                <a:sym typeface="Calibri"/>
              </a:rPr>
              <a:t>” history output variables</a:t>
            </a:r>
            <a:endParaRPr sz="1800">
              <a:solidFill>
                <a:schemeClr val="dk2"/>
              </a:solidFill>
              <a:latin typeface="Calibri"/>
              <a:ea typeface="Calibri"/>
              <a:cs typeface="Calibri"/>
              <a:sym typeface="Calibri"/>
            </a:endParaRPr>
          </a:p>
          <a:p>
            <a:pPr marL="914400" lvl="1"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To add an inactive variable, add it to your run script where we edit </a:t>
            </a:r>
            <a:r>
              <a:rPr lang="en" sz="1800" u="sng">
                <a:solidFill>
                  <a:schemeClr val="hlink"/>
                </a:solidFill>
                <a:latin typeface="Calibri"/>
                <a:ea typeface="Calibri"/>
                <a:cs typeface="Calibri"/>
                <a:sym typeface="Calibri"/>
                <a:hlinkClick r:id="rId7"/>
              </a:rPr>
              <a:t>user_nl_elm</a:t>
            </a:r>
            <a:endParaRPr sz="1800">
              <a:solidFill>
                <a:schemeClr val="dk2"/>
              </a:solidFill>
              <a:latin typeface="Calibri"/>
              <a:ea typeface="Calibri"/>
              <a:cs typeface="Calibri"/>
              <a:sym typeface="Calibri"/>
            </a:endParaRPr>
          </a:p>
          <a:p>
            <a:pPr marL="914400" lvl="1" indent="-342900" algn="l" rtl="0">
              <a:spcBef>
                <a:spcPts val="10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Removing default variables: add </a:t>
            </a:r>
            <a:r>
              <a:rPr lang="en" sz="1800" b="1">
                <a:solidFill>
                  <a:schemeClr val="dk2"/>
                </a:solidFill>
                <a:latin typeface="Calibri"/>
                <a:ea typeface="Calibri"/>
                <a:cs typeface="Calibri"/>
                <a:sym typeface="Calibri"/>
              </a:rPr>
              <a:t>hist_empty_htapes = .true.</a:t>
            </a:r>
            <a:endParaRPr sz="1800" b="1">
              <a:solidFill>
                <a:schemeClr val="dk2"/>
              </a:solidFill>
              <a:latin typeface="Calibri"/>
              <a:ea typeface="Calibri"/>
              <a:cs typeface="Calibri"/>
              <a:sym typeface="Calibri"/>
            </a:endParaRPr>
          </a:p>
          <a:p>
            <a:pPr marL="457200" lvl="0" indent="0" algn="l" rtl="0">
              <a:lnSpc>
                <a:spcPct val="100000"/>
              </a:lnSpc>
              <a:spcBef>
                <a:spcPts val="1000"/>
              </a:spcBef>
              <a:spcAft>
                <a:spcPts val="1000"/>
              </a:spcAft>
              <a:buNone/>
            </a:pPr>
            <a:endParaRPr sz="1800">
              <a:solidFill>
                <a:schemeClr val="dk2"/>
              </a:solidFill>
              <a:latin typeface="Calibri"/>
              <a:ea typeface="Calibri"/>
              <a:cs typeface="Calibri"/>
              <a:sym typeface="Calibri"/>
            </a:endParaRPr>
          </a:p>
        </p:txBody>
      </p:sp>
      <p:pic>
        <p:nvPicPr>
          <p:cNvPr id="1440" name="Google Shape;1440;p131"/>
          <p:cNvPicPr preferRelativeResize="0"/>
          <p:nvPr/>
        </p:nvPicPr>
        <p:blipFill>
          <a:blip r:embed="rId8">
            <a:alphaModFix/>
          </a:blip>
          <a:stretch>
            <a:fillRect/>
          </a:stretch>
        </p:blipFill>
        <p:spPr>
          <a:xfrm>
            <a:off x="8534100" y="0"/>
            <a:ext cx="609900" cy="698425"/>
          </a:xfrm>
          <a:prstGeom prst="rect">
            <a:avLst/>
          </a:prstGeom>
          <a:noFill/>
          <a:ln>
            <a:noFill/>
          </a:ln>
        </p:spPr>
      </p:pic>
      <p:sp>
        <p:nvSpPr>
          <p:cNvPr id="1441" name="Google Shape;1441;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99</a:t>
            </a:fld>
            <a:endParaRPr/>
          </a:p>
        </p:txBody>
      </p:sp>
      <p:grpSp>
        <p:nvGrpSpPr>
          <p:cNvPr id="1442" name="Google Shape;1442;p131"/>
          <p:cNvGrpSpPr/>
          <p:nvPr/>
        </p:nvGrpSpPr>
        <p:grpSpPr>
          <a:xfrm>
            <a:off x="1353125" y="3860875"/>
            <a:ext cx="6437751" cy="1057075"/>
            <a:chOff x="1276925" y="3206750"/>
            <a:chExt cx="6437751" cy="1057075"/>
          </a:xfrm>
        </p:grpSpPr>
        <p:pic>
          <p:nvPicPr>
            <p:cNvPr id="1443" name="Google Shape;1443;p131"/>
            <p:cNvPicPr preferRelativeResize="0"/>
            <p:nvPr/>
          </p:nvPicPr>
          <p:blipFill>
            <a:blip r:embed="rId9">
              <a:alphaModFix/>
            </a:blip>
            <a:stretch>
              <a:fillRect/>
            </a:stretch>
          </p:blipFill>
          <p:spPr>
            <a:xfrm>
              <a:off x="1276925" y="3206750"/>
              <a:ext cx="6437751" cy="1057075"/>
            </a:xfrm>
            <a:prstGeom prst="rect">
              <a:avLst/>
            </a:prstGeom>
            <a:noFill/>
            <a:ln>
              <a:noFill/>
            </a:ln>
          </p:spPr>
        </p:pic>
        <p:sp>
          <p:nvSpPr>
            <p:cNvPr id="1444" name="Google Shape;1444;p131"/>
            <p:cNvSpPr/>
            <p:nvPr/>
          </p:nvSpPr>
          <p:spPr>
            <a:xfrm>
              <a:off x="4450975" y="3460375"/>
              <a:ext cx="1714500" cy="190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71454f1-c220-4b42-8085-aa0a5c24472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B67EEACADDBB4CA36B7410CE2EF4E3" ma:contentTypeVersion="16" ma:contentTypeDescription="Een nieuw document maken." ma:contentTypeScope="" ma:versionID="a6a4c7ee04ae499ef6a1e165119c2592">
  <xsd:schema xmlns:xsd="http://www.w3.org/2001/XMLSchema" xmlns:xs="http://www.w3.org/2001/XMLSchema" xmlns:p="http://schemas.microsoft.com/office/2006/metadata/properties" xmlns:ns3="f71454f1-c220-4b42-8085-aa0a5c24472f" xmlns:ns4="b06ceee0-06ed-421d-b8be-1e016193acd7" targetNamespace="http://schemas.microsoft.com/office/2006/metadata/properties" ma:root="true" ma:fieldsID="512224ec9bf1f2de72c618f5b10c6e73" ns3:_="" ns4:_="">
    <xsd:import namespace="f71454f1-c220-4b42-8085-aa0a5c24472f"/>
    <xsd:import namespace="b06ceee0-06ed-421d-b8be-1e016193acd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454f1-c220-4b42-8085-aa0a5c24472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ceee0-06ed-421d-b8be-1e016193acd7" elementFormDefault="qualified">
    <xsd:import namespace="http://schemas.microsoft.com/office/2006/documentManagement/types"/>
    <xsd:import namespace="http://schemas.microsoft.com/office/infopath/2007/PartnerControls"/>
    <xsd:element name="SharedWithUsers" ma:index="9"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Gedeeld met details" ma:internalName="SharedWithDetails" ma:readOnly="true">
      <xsd:simpleType>
        <xsd:restriction base="dms:Note">
          <xsd:maxLength value="255"/>
        </xsd:restriction>
      </xsd:simpleType>
    </xsd:element>
    <xsd:element name="SharingHintHash" ma:index="11"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F8FCFB-5D62-4561-80FA-D4B0A1C86452}">
  <ds:schemaRefs>
    <ds:schemaRef ds:uri="http://schemas.microsoft.com/sharepoint/v3/contenttype/forms"/>
  </ds:schemaRefs>
</ds:datastoreItem>
</file>

<file path=customXml/itemProps2.xml><?xml version="1.0" encoding="utf-8"?>
<ds:datastoreItem xmlns:ds="http://schemas.openxmlformats.org/officeDocument/2006/customXml" ds:itemID="{C4F6DCCA-C205-4CDC-AA12-0DB062253677}">
  <ds:schemaRefs>
    <ds:schemaRef ds:uri="http://purl.org/dc/elements/1.1/"/>
    <ds:schemaRef ds:uri="http://schemas.openxmlformats.org/package/2006/metadata/core-properties"/>
    <ds:schemaRef ds:uri="http://www.w3.org/XML/1998/namespace"/>
    <ds:schemaRef ds:uri="http://schemas.microsoft.com/office/2006/metadata/properties"/>
    <ds:schemaRef ds:uri="b06ceee0-06ed-421d-b8be-1e016193acd7"/>
    <ds:schemaRef ds:uri="http://purl.org/dc/dcmitype/"/>
    <ds:schemaRef ds:uri="http://purl.org/dc/terms/"/>
    <ds:schemaRef ds:uri="f71454f1-c220-4b42-8085-aa0a5c24472f"/>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190B0133-1C0B-441E-8494-6E61022B83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454f1-c220-4b42-8085-aa0a5c24472f"/>
    <ds:schemaRef ds:uri="b06ceee0-06ed-421d-b8be-1e016193a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881</TotalTime>
  <Words>7474</Words>
  <Application>Microsoft Office PowerPoint</Application>
  <PresentationFormat>On-screen Show (16:9)</PresentationFormat>
  <Paragraphs>904</Paragraphs>
  <Slides>109</Slides>
  <Notes>99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109</vt:i4>
      </vt:variant>
    </vt:vector>
  </HeadingPairs>
  <TitlesOfParts>
    <vt:vector size="123" baseType="lpstr">
      <vt:lpstr>Abadi</vt:lpstr>
      <vt:lpstr>Avenir</vt:lpstr>
      <vt:lpstr>Roboto Mono</vt:lpstr>
      <vt:lpstr>Helvetica Neue Light</vt:lpstr>
      <vt:lpstr>Josefin Sans</vt:lpstr>
      <vt:lpstr>Calibri </vt:lpstr>
      <vt:lpstr>Calibri</vt:lpstr>
      <vt:lpstr>Courier New</vt:lpstr>
      <vt:lpstr>Arial</vt:lpstr>
      <vt:lpstr>Times New Roman</vt:lpstr>
      <vt:lpstr>Helvetica Neue</vt:lpstr>
      <vt:lpstr>Josefin Sans Light</vt:lpstr>
      <vt:lpstr>Simple Light</vt:lpstr>
      <vt:lpstr>1_Simple Light</vt:lpstr>
      <vt:lpstr>Running FATES  FATES tutorial @ UGent</vt:lpstr>
      <vt:lpstr>Introduction to FATES</vt:lpstr>
      <vt:lpstr>Functionally Assembled Terrestrial Ecosystem Simulator</vt:lpstr>
      <vt:lpstr>The cohort model approach</vt:lpstr>
      <vt:lpstr>Plant Functional Types</vt:lpstr>
      <vt:lpstr>Plant Functional Types</vt:lpstr>
      <vt:lpstr>FATES patch and cohort structure</vt:lpstr>
      <vt:lpstr>The life of a cohort</vt:lpstr>
      <vt:lpstr>Model Hierarchy</vt:lpstr>
      <vt:lpstr>Processes in FATES</vt:lpstr>
      <vt:lpstr>Recap </vt:lpstr>
      <vt:lpstr>FATES code on GitHub</vt:lpstr>
      <vt:lpstr>FATES Tutorial             Introduction to hpc</vt:lpstr>
      <vt:lpstr>PowerPoint Presentation</vt:lpstr>
      <vt:lpstr>A. What is high performance computing (HPC)? </vt:lpstr>
      <vt:lpstr>HPC Architecture</vt:lpstr>
      <vt:lpstr>Access to hydra</vt:lpstr>
      <vt:lpstr>The linux shell environment</vt:lpstr>
      <vt:lpstr>The linux shell environment</vt:lpstr>
      <vt:lpstr>Recap: logging on into hydra</vt:lpstr>
      <vt:lpstr>Login to hydra from a mac/linux</vt:lpstr>
      <vt:lpstr>Web interface </vt:lpstr>
      <vt:lpstr>FATES Tutorial       Downloading the CESM source code</vt:lpstr>
      <vt:lpstr>B. One-time setup (model installation and configuration)</vt:lpstr>
      <vt:lpstr>B. One-time setup (model installation and configuration)</vt:lpstr>
      <vt:lpstr>FATES Tutorial        Running a default CLM run</vt:lpstr>
      <vt:lpstr>CESM workflow: Super Quick Start</vt:lpstr>
      <vt:lpstr>C. CESM workflow</vt:lpstr>
      <vt:lpstr>First things first: What’s a case?  </vt:lpstr>
      <vt:lpstr>Creating a new case</vt:lpstr>
      <vt:lpstr>Creating a new case</vt:lpstr>
      <vt:lpstr>Creating a new case</vt:lpstr>
      <vt:lpstr>PowerPoint Presentation</vt:lpstr>
      <vt:lpstr>PowerPoint Presentation</vt:lpstr>
      <vt:lpstr>PowerPoint Presentation</vt:lpstr>
      <vt:lpstr>PowerPoint Presentation</vt:lpstr>
      <vt:lpstr>1. Creating a case</vt:lpstr>
      <vt:lpstr>C. CESM workflow</vt:lpstr>
      <vt:lpstr>2. Set up the case</vt:lpstr>
      <vt:lpstr>2. Set up the case</vt:lpstr>
      <vt:lpstr>2. Set up the case</vt:lpstr>
      <vt:lpstr>C. CESM workflow</vt:lpstr>
      <vt:lpstr>3. Build the case</vt:lpstr>
      <vt:lpstr>CLM source code and input data</vt:lpstr>
      <vt:lpstr>Basic Model Modifications</vt:lpstr>
      <vt:lpstr>C. CESM workflow</vt:lpstr>
      <vt:lpstr>4. Submit the case to the queue</vt:lpstr>
      <vt:lpstr>D. Check the output</vt:lpstr>
      <vt:lpstr>CESM Directory structure and shortcuts</vt:lpstr>
      <vt:lpstr>Useful links</vt:lpstr>
      <vt:lpstr>FATES Tutorial   Setting up a site level FATES run</vt:lpstr>
      <vt:lpstr>Setting up a FATES run</vt:lpstr>
      <vt:lpstr>PowerPoint Presentation</vt:lpstr>
      <vt:lpstr>PowerPoint Presentation</vt:lpstr>
      <vt:lpstr>Tools for modifying the parameter file </vt:lpstr>
      <vt:lpstr>Tools for modifying the parameter file </vt:lpstr>
      <vt:lpstr>Tools for modifying the parameter file </vt:lpstr>
      <vt:lpstr>Tools for modifying the parameter file </vt:lpstr>
      <vt:lpstr>The create script </vt:lpstr>
      <vt:lpstr>Starting the FATES run </vt:lpstr>
      <vt:lpstr>Starting the FATES run </vt:lpstr>
      <vt:lpstr>Starting the FATES run </vt:lpstr>
      <vt:lpstr>FATES Tutorial          Visualizing FATES outputs      </vt:lpstr>
      <vt:lpstr>Visualizing results from the first run</vt:lpstr>
      <vt:lpstr>Visualizing results from the first run</vt:lpstr>
      <vt:lpstr>Visualizing results from the first run</vt:lpstr>
      <vt:lpstr>Visualizing results from the first run</vt:lpstr>
      <vt:lpstr>FATES code on GitHub</vt:lpstr>
      <vt:lpstr>Setting up a personalised run  </vt:lpstr>
      <vt:lpstr>PowerPoint Presentation</vt:lpstr>
      <vt:lpstr>FATES initialization modes</vt:lpstr>
      <vt:lpstr>FATES initialization modes</vt:lpstr>
      <vt:lpstr>FATES initialization modes</vt:lpstr>
      <vt:lpstr>FATES initialization modes</vt:lpstr>
      <vt:lpstr>Running FATES</vt:lpstr>
      <vt:lpstr>PowerPoint Presentation</vt:lpstr>
      <vt:lpstr>Modifying the parameter file </vt:lpstr>
      <vt:lpstr>Modifying the parameter file </vt:lpstr>
      <vt:lpstr>Modifying the parameter file </vt:lpstr>
      <vt:lpstr>Setting up a new simulation to compare</vt:lpstr>
      <vt:lpstr>Setting up a new run</vt:lpstr>
      <vt:lpstr>Point to the new parameter file in your create script</vt:lpstr>
      <vt:lpstr>PowerPoint Presentation</vt:lpstr>
      <vt:lpstr>Setting up FATES at a new site</vt:lpstr>
      <vt:lpstr>Setting up FATES at a new site</vt:lpstr>
      <vt:lpstr>PowerPoint Presentation</vt:lpstr>
      <vt:lpstr>Setting up FATES at a new site</vt:lpstr>
      <vt:lpstr>Setting up a new run</vt:lpstr>
      <vt:lpstr>Setting up FATES at a new site</vt:lpstr>
      <vt:lpstr>PowerPoint Presentation</vt:lpstr>
      <vt:lpstr>Inventory initialisation</vt:lpstr>
      <vt:lpstr>Optional: Change to bare-ground spin-up</vt:lpstr>
      <vt:lpstr>Setting up a new run with inventory initialisation</vt:lpstr>
      <vt:lpstr>Setting up FATES at a new site - BEYOND THE TUTORIAL</vt:lpstr>
      <vt:lpstr>FATES Tutorial  Lesson  6 - Visualizing multidimensional FATES outputs</vt:lpstr>
      <vt:lpstr>Visualizing results (recap)</vt:lpstr>
      <vt:lpstr>Visualizing a two PFT run</vt:lpstr>
      <vt:lpstr>Challenges - Exploring other case output</vt:lpstr>
      <vt:lpstr>Challenges - More history output variables!</vt:lpstr>
      <vt:lpstr>Getting help with FATES</vt:lpstr>
      <vt:lpstr>FATES code on GitHub</vt:lpstr>
      <vt:lpstr>Getting help with FATES - Github</vt:lpstr>
      <vt:lpstr>Interacting with the Community</vt:lpstr>
      <vt:lpstr>Interacting with the Community - publications</vt:lpstr>
      <vt:lpstr>Interacting with the Community - Earth System Models</vt:lpstr>
      <vt:lpstr>extra</vt:lpstr>
      <vt:lpstr>FATES in “Reduced Complexity Modes” - Stepwise calibration</vt:lpstr>
      <vt:lpstr>CO2 time series</vt:lpstr>
      <vt:lpstr>CO2 time series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Steven De Hertog</dc:creator>
  <cp:lastModifiedBy>Steven De Hertog</cp:lastModifiedBy>
  <cp:revision>12</cp:revision>
  <dcterms:modified xsi:type="dcterms:W3CDTF">2025-08-14T13:47:31Z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0x01010081B67EEACADDBB4CA36B7410CE2EF4E3</vt:lpwstr>
  </property>
</Properties>
</file>